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2.xml" ContentType="application/vnd.openxmlformats-officedocument.presentationml.comments+xml"/>
  <Override PartName="/ppt/notesSlides/notesSlide16.xml" ContentType="application/vnd.openxmlformats-officedocument.presentationml.notesSlide+xml"/>
  <Override PartName="/ppt/comments/comment3.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8" r:id="rId3"/>
    <p:sldId id="261" r:id="rId4"/>
    <p:sldId id="264" r:id="rId5"/>
    <p:sldId id="270" r:id="rId6"/>
    <p:sldId id="280" r:id="rId7"/>
    <p:sldId id="265" r:id="rId8"/>
    <p:sldId id="263" r:id="rId9"/>
    <p:sldId id="262" r:id="rId10"/>
    <p:sldId id="269" r:id="rId11"/>
    <p:sldId id="271" r:id="rId12"/>
    <p:sldId id="284" r:id="rId13"/>
    <p:sldId id="285" r:id="rId14"/>
    <p:sldId id="286" r:id="rId15"/>
    <p:sldId id="289" r:id="rId16"/>
    <p:sldId id="290" r:id="rId17"/>
    <p:sldId id="272" r:id="rId18"/>
    <p:sldId id="274" r:id="rId19"/>
    <p:sldId id="275" r:id="rId20"/>
    <p:sldId id="293" r:id="rId21"/>
    <p:sldId id="296" r:id="rId22"/>
    <p:sldId id="295" r:id="rId23"/>
    <p:sldId id="294" r:id="rId24"/>
    <p:sldId id="299" r:id="rId25"/>
    <p:sldId id="297" r:id="rId26"/>
    <p:sldId id="277" r:id="rId27"/>
    <p:sldId id="278" r:id="rId28"/>
    <p:sldId id="260" r:id="rId29"/>
    <p:sldId id="27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Lu" initials="TL" lastIdx="3" clrIdx="0">
    <p:extLst>
      <p:ext uri="{19B8F6BF-5375-455C-9EA6-DF929625EA0E}">
        <p15:presenceInfo xmlns:p15="http://schemas.microsoft.com/office/powerpoint/2012/main" userId="S::tom-lu@office-365.fun::5d4b12e6-1344-4fa2-9e2f-e7c85e2f08f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C33"/>
    <a:srgbClr val="AB00F2"/>
    <a:srgbClr val="660099"/>
    <a:srgbClr val="1F1E33"/>
    <a:srgbClr val="7D00B0"/>
    <a:srgbClr val="9600D1"/>
    <a:srgbClr val="8300B7"/>
    <a:srgbClr val="3F3F40"/>
    <a:srgbClr val="5E5E5E"/>
    <a:srgbClr val="7F00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3"/>
    <p:restoredTop sz="69592"/>
  </p:normalViewPr>
  <p:slideViewPr>
    <p:cSldViewPr snapToGrid="0" snapToObjects="1">
      <p:cViewPr varScale="1">
        <p:scale>
          <a:sx n="87" d="100"/>
          <a:sy n="87" d="100"/>
        </p:scale>
        <p:origin x="976" y="184"/>
      </p:cViewPr>
      <p:guideLst/>
    </p:cSldViewPr>
  </p:slideViewPr>
  <p:notesTextViewPr>
    <p:cViewPr>
      <p:scale>
        <a:sx n="140" d="100"/>
        <a:sy n="14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1-18T18:08:48.046" idx="1">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1-18T18:08:48.046" idx="2">
    <p:pos x="10" y="10"/>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1-18T18:08:48.046" idx="3">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8DA9D-2319-134C-86B0-F58C40D2F987}" type="datetimeFigureOut">
              <a:rPr lang="en-US" smtClean="0"/>
              <a:t>11/24/21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1334DC-42F8-5B43-95EB-9F331D03C28E}" type="slidenum">
              <a:rPr lang="en-US" smtClean="0"/>
              <a:t>‹#›</a:t>
            </a:fld>
            <a:endParaRPr lang="en-US"/>
          </a:p>
        </p:txBody>
      </p:sp>
    </p:spTree>
    <p:extLst>
      <p:ext uri="{BB962C8B-B14F-4D97-AF65-F5344CB8AC3E}">
        <p14:creationId xmlns:p14="http://schemas.microsoft.com/office/powerpoint/2010/main" val="1999074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welcome to MUDSS Core Workshop Five: Introduction to binary classification and logistic regression. </a:t>
            </a:r>
          </a:p>
        </p:txBody>
      </p:sp>
      <p:sp>
        <p:nvSpPr>
          <p:cNvPr id="4" name="Slide Number Placeholder 3"/>
          <p:cNvSpPr>
            <a:spLocks noGrp="1"/>
          </p:cNvSpPr>
          <p:nvPr>
            <p:ph type="sldNum" sz="quarter" idx="5"/>
          </p:nvPr>
        </p:nvSpPr>
        <p:spPr/>
        <p:txBody>
          <a:bodyPr/>
          <a:lstStyle/>
          <a:p>
            <a:fld id="{CD1334DC-42F8-5B43-95EB-9F331D03C28E}" type="slidenum">
              <a:rPr lang="en-US" smtClean="0"/>
              <a:t>1</a:t>
            </a:fld>
            <a:endParaRPr lang="en-US"/>
          </a:p>
        </p:txBody>
      </p:sp>
    </p:spTree>
    <p:extLst>
      <p:ext uri="{BB962C8B-B14F-4D97-AF65-F5344CB8AC3E}">
        <p14:creationId xmlns:p14="http://schemas.microsoft.com/office/powerpoint/2010/main" val="2921490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To conclude, Logistic Regression thinks taken </a:t>
                </a:r>
                <a:r>
                  <a:rPr lang="en-US" sz="1200" b="0" i="0" dirty="0">
                    <a:solidFill>
                      <a:srgbClr val="FFCC33"/>
                    </a:solidFill>
                  </a:rPr>
                  <a:t>the linear combination of weights and the bias as the Sigmoid function’s input, the result happens to be the probability that this datapoint belongs to one certain type. </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To make life easier,</a:t>
                </a:r>
                <a:r>
                  <a:rPr lang="en-US" sz="1200" baseline="0" dirty="0">
                    <a:solidFill>
                      <a:schemeClr val="bg1"/>
                    </a:solidFill>
                  </a:rPr>
                  <a:t> t</a:t>
                </a:r>
                <a:r>
                  <a:rPr lang="en-US" sz="1200" dirty="0">
                    <a:solidFill>
                      <a:schemeClr val="bg1"/>
                    </a:solidFill>
                  </a:rPr>
                  <a:t>he data point is classified as the first category if the result is less than </a:t>
                </a:r>
                <a14:m>
                  <m:oMath xmlns:m="http://schemas.openxmlformats.org/officeDocument/2006/math">
                    <m:r>
                      <a:rPr lang="en-US" sz="1200" b="0" i="1" smtClean="0">
                        <a:solidFill>
                          <a:schemeClr val="bg1"/>
                        </a:solidFill>
                        <a:latin typeface="Cambria Math" panose="02040503050406030204" pitchFamily="18" charset="0"/>
                      </a:rPr>
                      <m:t>0.5</m:t>
                    </m:r>
                  </m:oMath>
                </a14:m>
                <a:r>
                  <a:rPr lang="en-US" sz="1200" dirty="0">
                    <a:solidFill>
                      <a:schemeClr val="bg1"/>
                    </a:solidFill>
                  </a:rPr>
                  <a:t>. Otherwise, it will be categorized into the other type.</a:t>
                </a:r>
              </a:p>
              <a:p>
                <a:endParaRPr lang="en-US" sz="1200" dirty="0">
                  <a:solidFill>
                    <a:schemeClr val="bg1"/>
                  </a:solidFill>
                </a:endParaRPr>
              </a:p>
              <a:p>
                <a:r>
                  <a:rPr lang="en-US" sz="1200" dirty="0">
                    <a:solidFill>
                      <a:schemeClr val="bg1"/>
                    </a:solidFill>
                  </a:rPr>
                  <a:t>However, there are two parameters which needs to be determined in order to calculate the probability: weight, and bias.</a:t>
                </a:r>
              </a:p>
              <a:p>
                <a:endParaRPr lang="en-US" sz="1200" dirty="0">
                  <a:solidFill>
                    <a:schemeClr val="bg1"/>
                  </a:solidFill>
                </a:endParaRPr>
              </a:p>
              <a:p>
                <a:endParaRPr lang="en-US" sz="1200" dirty="0">
                  <a:solidFill>
                    <a:schemeClr val="bg1"/>
                  </a:solidFill>
                </a:endParaRPr>
              </a:p>
              <a:p>
                <a:r>
                  <a:rPr lang="en-US" sz="1200" dirty="0">
                    <a:solidFill>
                      <a:schemeClr val="bg1"/>
                    </a:solidFill>
                  </a:rPr>
                  <a:t>To optimize them, we needs the help of a </a:t>
                </a:r>
                <a:r>
                  <a:rPr lang="en-US" sz="1200" b="1" i="1" dirty="0">
                    <a:solidFill>
                      <a:srgbClr val="FFCC33"/>
                    </a:solidFill>
                  </a:rPr>
                  <a:t>loss function</a:t>
                </a:r>
                <a:r>
                  <a:rPr lang="en-US" sz="1200" dirty="0"/>
                  <a:t> </a:t>
                </a:r>
                <a:r>
                  <a:rPr lang="en-US" sz="1200" dirty="0">
                    <a:solidFill>
                      <a:schemeClr val="bg1"/>
                    </a:solidFill>
                  </a:rPr>
                  <a:t>and one </a:t>
                </a:r>
                <a:r>
                  <a:rPr lang="en-US" sz="1200" b="1" i="1" dirty="0">
                    <a:solidFill>
                      <a:srgbClr val="FFCC33"/>
                    </a:solidFill>
                  </a:rPr>
                  <a:t>optimization method</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FFCC33"/>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CC33"/>
                    </a:solidFill>
                  </a:rPr>
                  <a:t>Cross-Entropy Loss Function </a:t>
                </a:r>
                <a:r>
                  <a:rPr lang="en-US" dirty="0">
                    <a:solidFill>
                      <a:schemeClr val="bg1"/>
                    </a:solidFill>
                  </a:rPr>
                  <a:t>&amp; </a:t>
                </a:r>
                <a:r>
                  <a:rPr lang="en-US" sz="1200" b="1" dirty="0">
                    <a:solidFill>
                      <a:srgbClr val="FFCC33"/>
                    </a:solidFill>
                  </a:rPr>
                  <a:t>Gradient Descendent (Ascendent).</a:t>
                </a:r>
                <a:endParaRPr lang="en-US" b="1" dirty="0">
                  <a:solidFill>
                    <a:srgbClr val="FFCC33"/>
                  </a:solidFill>
                </a:endParaRPr>
              </a:p>
              <a:p>
                <a:endParaRPr lang="en-US" dirty="0"/>
              </a:p>
              <a:p>
                <a:endParaRPr lang="en-US" dirty="0"/>
              </a:p>
              <a:p>
                <a:r>
                  <a:rPr lang="en-US" dirty="0"/>
                  <a:t>Then, we are going to explain and derive the cross</a:t>
                </a:r>
                <a:r>
                  <a:rPr lang="en-US" altLang="zh-CN" dirty="0"/>
                  <a:t>-</a:t>
                </a:r>
                <a:r>
                  <a:rPr lang="en-US" dirty="0"/>
                  <a:t>entropy error function from the perspective of probability.</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The data point is classified as the first category if the result is less than </a:t>
                </a:r>
                <a:r>
                  <a:rPr lang="en-US" sz="1200" b="0" i="0">
                    <a:solidFill>
                      <a:schemeClr val="bg1"/>
                    </a:solidFill>
                    <a:latin typeface="Cambria Math" panose="02040503050406030204" pitchFamily="18" charset="0"/>
                  </a:rPr>
                  <a:t>0.5</a:t>
                </a:r>
                <a:r>
                  <a:rPr lang="en-US" sz="1200" dirty="0">
                    <a:solidFill>
                      <a:schemeClr val="bg1"/>
                    </a:solidFill>
                  </a:rPr>
                  <a:t>. Otherwise, it will be categorized into the other type.</a:t>
                </a:r>
              </a:p>
              <a:p>
                <a:endParaRPr lang="en-US" sz="1200" dirty="0">
                  <a:solidFill>
                    <a:schemeClr val="bg1"/>
                  </a:solidFill>
                </a:endParaRPr>
              </a:p>
              <a:p>
                <a:endParaRPr lang="en-US" sz="1200" dirty="0">
                  <a:solidFill>
                    <a:schemeClr val="bg1"/>
                  </a:solidFill>
                </a:endParaRPr>
              </a:p>
              <a:p>
                <a:r>
                  <a:rPr lang="en-US" sz="1200" dirty="0">
                    <a:solidFill>
                      <a:schemeClr val="bg1"/>
                    </a:solidFill>
                  </a:rPr>
                  <a:t>In order to calculate the probability that the datapoint belongs to a certain type,</a:t>
                </a:r>
              </a:p>
              <a:p>
                <a:r>
                  <a:rPr lang="en-US" sz="1200" dirty="0">
                    <a:solidFill>
                      <a:schemeClr val="bg1"/>
                    </a:solidFill>
                  </a:rPr>
                  <a:t>We needs the help of a </a:t>
                </a:r>
                <a:r>
                  <a:rPr lang="en-US" sz="1200" b="1" i="1" dirty="0">
                    <a:solidFill>
                      <a:srgbClr val="FFCC33"/>
                    </a:solidFill>
                  </a:rPr>
                  <a:t>loss function</a:t>
                </a:r>
                <a:r>
                  <a:rPr lang="en-US" sz="1200" dirty="0"/>
                  <a:t> </a:t>
                </a:r>
                <a:r>
                  <a:rPr lang="en-US" sz="1200" dirty="0">
                    <a:solidFill>
                      <a:schemeClr val="bg1"/>
                    </a:solidFill>
                  </a:rPr>
                  <a:t>and one </a:t>
                </a:r>
                <a:r>
                  <a:rPr lang="en-US" sz="1200" b="1" i="1" dirty="0">
                    <a:solidFill>
                      <a:srgbClr val="FFCC33"/>
                    </a:solidFill>
                  </a:rPr>
                  <a:t>optimization method</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FFCC33"/>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FFCC33"/>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CC33"/>
                    </a:solidFill>
                  </a:rPr>
                  <a:t>Cross-Entropy Loss Function </a:t>
                </a:r>
                <a:r>
                  <a:rPr lang="en-US" dirty="0">
                    <a:solidFill>
                      <a:schemeClr val="bg1"/>
                    </a:solidFill>
                  </a:rPr>
                  <a:t>&amp; </a:t>
                </a:r>
                <a:r>
                  <a:rPr lang="en-US" sz="1200" b="1" dirty="0">
                    <a:solidFill>
                      <a:srgbClr val="FFCC33"/>
                    </a:solidFill>
                  </a:rPr>
                  <a:t>Gradient Descendent (Ascendent).</a:t>
                </a:r>
                <a:endParaRPr lang="en-US" b="1" dirty="0">
                  <a:solidFill>
                    <a:srgbClr val="FFCC33"/>
                  </a:solidFill>
                </a:endParaRPr>
              </a:p>
              <a:p>
                <a:endParaRPr lang="en-US" dirty="0"/>
              </a:p>
              <a:p>
                <a:endParaRPr lang="en-US" dirty="0"/>
              </a:p>
              <a:p>
                <a:r>
                  <a:rPr lang="en-US" dirty="0"/>
                  <a:t>Then, we are going to explain and derive the cross</a:t>
                </a:r>
                <a:r>
                  <a:rPr lang="en-US" altLang="zh-CN" dirty="0"/>
                  <a:t>-</a:t>
                </a:r>
                <a:r>
                  <a:rPr lang="en-US" dirty="0"/>
                  <a:t>entropy error function from the perspective of probability.</a:t>
                </a:r>
              </a:p>
            </p:txBody>
          </p:sp>
        </mc:Fallback>
      </mc:AlternateContent>
      <p:sp>
        <p:nvSpPr>
          <p:cNvPr id="4" name="Slide Number Placeholder 3"/>
          <p:cNvSpPr>
            <a:spLocks noGrp="1"/>
          </p:cNvSpPr>
          <p:nvPr>
            <p:ph type="sldNum" sz="quarter" idx="5"/>
          </p:nvPr>
        </p:nvSpPr>
        <p:spPr/>
        <p:txBody>
          <a:bodyPr/>
          <a:lstStyle/>
          <a:p>
            <a:fld id="{CD1334DC-42F8-5B43-95EB-9F331D03C28E}" type="slidenum">
              <a:rPr lang="en-US" smtClean="0"/>
              <a:t>10</a:t>
            </a:fld>
            <a:endParaRPr lang="en-US"/>
          </a:p>
        </p:txBody>
      </p:sp>
    </p:spTree>
    <p:extLst>
      <p:ext uri="{BB962C8B-B14F-4D97-AF65-F5344CB8AC3E}">
        <p14:creationId xmlns:p14="http://schemas.microsoft.com/office/powerpoint/2010/main" val="2964229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chemeClr val="bg1"/>
                    </a:solidFill>
                  </a:rPr>
                  <a:t>The cross-entropy loss function looks pretty complex, but it's consisted by simple parts and backed up by simple principles. </a:t>
                </a:r>
              </a:p>
              <a:p>
                <a:endParaRPr lang="en-US" dirty="0">
                  <a:solidFill>
                    <a:schemeClr val="bg1"/>
                  </a:solidFill>
                </a:endParaRPr>
              </a:p>
              <a:p>
                <a:r>
                  <a:rPr lang="en-US" dirty="0">
                    <a:solidFill>
                      <a:schemeClr val="bg1"/>
                    </a:solidFill>
                  </a:rPr>
                  <a:t>To gain a deeper understanding of it instead of memorizing this complex formula, we will derive the loss function from the perspective of maximum likelihood estimation and explain why it reflects the accuracy of our model.</a:t>
                </a:r>
              </a:p>
              <a:p>
                <a:endParaRPr lang="en-US" dirty="0">
                  <a:solidFill>
                    <a:schemeClr val="bg1"/>
                  </a:solidFill>
                </a:endParaRPr>
              </a:p>
              <a:p>
                <a:r>
                  <a:rPr lang="en-US" dirty="0">
                    <a:solidFill>
                      <a:schemeClr val="bg1"/>
                    </a:solidFill>
                  </a:rPr>
                  <a:t>Remember that logistic regression is a binary classification algorithm, so it can only classify datapoints into two categories. Based on the algorithm’s assumption, we are safe to think the probability distribution that the datapoint belongs to either type follows Bernoulli distribution.</a:t>
                </a:r>
              </a:p>
              <a:p>
                <a:endParaRPr lang="en-US" dirty="0">
                  <a:solidFill>
                    <a:schemeClr val="bg1"/>
                  </a:solidFill>
                </a:endParaRPr>
              </a:p>
              <a:p>
                <a:r>
                  <a:rPr lang="en-US" dirty="0">
                    <a:solidFill>
                      <a:schemeClr val="bg1"/>
                    </a:solidFill>
                  </a:rPr>
                  <a:t>Then we have the following equation (2) describing the probability that y equals to 1 or 0, given value x, w and b.</a:t>
                </a:r>
              </a:p>
              <a:p>
                <a:endParaRPr lang="en-US" dirty="0">
                  <a:solidFill>
                    <a:schemeClr val="bg1"/>
                  </a:solidFill>
                </a:endParaRPr>
              </a:p>
            </p:txBody>
          </p:sp>
        </mc:Choice>
        <mc:Fallback xmlns="">
          <p:sp>
            <p:nvSpPr>
              <p:cNvPr id="3" name="Notes Placeholder 2"/>
              <p:cNvSpPr>
                <a:spLocks noGrp="1"/>
              </p:cNvSpPr>
              <p:nvPr>
                <p:ph type="body" idx="1"/>
              </p:nvPr>
            </p:nvSpPr>
            <p:spPr/>
            <p:txBody>
              <a:bodyPr/>
              <a:lstStyle/>
              <a:p>
                <a:r>
                  <a:rPr lang="en-US" dirty="0">
                    <a:solidFill>
                      <a:schemeClr val="bg1"/>
                    </a:solidFill>
                  </a:rPr>
                  <a:t>The cross-entropy loss function of binary classifications is the </a:t>
                </a:r>
                <a:r>
                  <a:rPr lang="en-US" b="1" i="1" dirty="0">
                    <a:solidFill>
                      <a:srgbClr val="FFCC33"/>
                    </a:solidFill>
                  </a:rPr>
                  <a:t>maximum likelihood estimation</a:t>
                </a:r>
                <a:r>
                  <a:rPr lang="en-US" dirty="0">
                    <a:solidFill>
                      <a:schemeClr val="bg1"/>
                    </a:solidFill>
                  </a:rPr>
                  <a:t> under the </a:t>
                </a:r>
              </a:p>
              <a:p>
                <a:r>
                  <a:rPr lang="en-US" dirty="0">
                    <a:solidFill>
                      <a:schemeClr val="bg1"/>
                    </a:solidFill>
                  </a:rPr>
                  <a:t>assumption that the data given follows a Bernoulli distribution with </a:t>
                </a:r>
                <a:r>
                  <a:rPr lang="en-US" i="0">
                    <a:solidFill>
                      <a:srgbClr val="FFCC33"/>
                    </a:solidFill>
                    <a:latin typeface="Cambria Math" panose="02040503050406030204" pitchFamily="18" charset="0"/>
                  </a:rPr>
                  <a:t>〖</a:t>
                </a:r>
                <a:r>
                  <a:rPr lang="en-US" b="0" i="0">
                    <a:solidFill>
                      <a:srgbClr val="FFCC33"/>
                    </a:solidFill>
                    <a:latin typeface="Cambria Math" panose="02040503050406030204" pitchFamily="18" charset="0"/>
                  </a:rPr>
                  <a:t>(</a:t>
                </a:r>
                <a:r>
                  <a:rPr lang="en-US" i="0">
                    <a:solidFill>
                      <a:srgbClr val="FFCC33"/>
                    </a:solidFill>
                    <a:latin typeface="Cambria Math" panose="02040503050406030204" pitchFamily="18" charset="0"/>
                  </a:rPr>
                  <a:t>𝑤〗^𝑇⋅𝑥+𝑏)</a:t>
                </a:r>
                <a:r>
                  <a:rPr lang="en-US" dirty="0">
                    <a:solidFill>
                      <a:schemeClr val="bg1"/>
                    </a:solidFill>
                  </a:rPr>
                  <a:t> as its parameter.</a:t>
                </a:r>
              </a:p>
              <a:p>
                <a:endParaRPr lang="en-US" dirty="0"/>
              </a:p>
            </p:txBody>
          </p:sp>
        </mc:Fallback>
      </mc:AlternateContent>
      <p:sp>
        <p:nvSpPr>
          <p:cNvPr id="4" name="Slide Number Placeholder 3"/>
          <p:cNvSpPr>
            <a:spLocks noGrp="1"/>
          </p:cNvSpPr>
          <p:nvPr>
            <p:ph type="sldNum" sz="quarter" idx="5"/>
          </p:nvPr>
        </p:nvSpPr>
        <p:spPr/>
        <p:txBody>
          <a:bodyPr/>
          <a:lstStyle/>
          <a:p>
            <a:fld id="{CD1334DC-42F8-5B43-95EB-9F331D03C28E}" type="slidenum">
              <a:rPr lang="en-US" smtClean="0"/>
              <a:t>11</a:t>
            </a:fld>
            <a:endParaRPr lang="en-US"/>
          </a:p>
        </p:txBody>
      </p:sp>
    </p:spTree>
    <p:extLst>
      <p:ext uri="{BB962C8B-B14F-4D97-AF65-F5344CB8AC3E}">
        <p14:creationId xmlns:p14="http://schemas.microsoft.com/office/powerpoint/2010/main" val="341889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chemeClr val="bg1"/>
                    </a:solidFill>
                  </a:rPr>
                  <a:t>Next, we strip the right-hand side formula from the equation and take its logarithm. </a:t>
                </a:r>
              </a:p>
              <a:p>
                <a:r>
                  <a:rPr lang="en-US" dirty="0">
                    <a:solidFill>
                      <a:schemeClr val="bg1"/>
                    </a:solidFill>
                  </a:rPr>
                  <a:t>Then we will explain how this formula reflects the accuracy of our model:</a:t>
                </a:r>
              </a:p>
              <a:p>
                <a:endParaRPr lang="en-US" dirty="0">
                  <a:solidFill>
                    <a:schemeClr val="bg1"/>
                  </a:solidFill>
                </a:endParaRPr>
              </a:p>
              <a:p>
                <a:r>
                  <a:rPr lang="en-US" dirty="0">
                    <a:solidFill>
                      <a:schemeClr val="bg1"/>
                    </a:solidFill>
                  </a:rPr>
                  <a:t>In our prediction, there are only two possibilities. The first one is, given parameters x, the real value y of this datapoint should be 1, or it should be 0. </a:t>
                </a:r>
              </a:p>
              <a:p>
                <a:endParaRPr lang="en-US" dirty="0">
                  <a:solidFill>
                    <a:schemeClr val="bg1"/>
                  </a:solidFill>
                </a:endParaRPr>
              </a:p>
              <a:p>
                <a:r>
                  <a:rPr lang="en-US" dirty="0">
                    <a:solidFill>
                      <a:schemeClr val="bg1"/>
                    </a:solidFill>
                  </a:rPr>
                  <a:t>And clearly, since the omega thing reflect the probability that y equals to 1, if in reality, y should be 1, then we hope the omega thing had better be as close to 1 as possible, and the same goes to the case that if y should be 0. </a:t>
                </a:r>
              </a:p>
              <a:p>
                <a:endParaRPr lang="en-US" dirty="0">
                  <a:solidFill>
                    <a:schemeClr val="bg1"/>
                  </a:solidFill>
                </a:endParaRPr>
              </a:p>
              <a:p>
                <a:r>
                  <a:rPr lang="en-US" dirty="0">
                    <a:solidFill>
                      <a:schemeClr val="bg1"/>
                    </a:solidFill>
                  </a:rPr>
                  <a:t>Then we are going to discuss 4 separate cases to see what happens when our prediction is rather close to the reality, and what happens when it’s far from the truth.</a:t>
                </a:r>
              </a:p>
            </p:txBody>
          </p:sp>
        </mc:Choice>
        <mc:Fallback xmlns="">
          <p:sp>
            <p:nvSpPr>
              <p:cNvPr id="3" name="Notes Placeholder 2"/>
              <p:cNvSpPr>
                <a:spLocks noGrp="1"/>
              </p:cNvSpPr>
              <p:nvPr>
                <p:ph type="body" idx="1"/>
              </p:nvPr>
            </p:nvSpPr>
            <p:spPr/>
            <p:txBody>
              <a:bodyPr/>
              <a:lstStyle/>
              <a:p>
                <a:r>
                  <a:rPr lang="en-US" dirty="0">
                    <a:solidFill>
                      <a:schemeClr val="bg1"/>
                    </a:solidFill>
                  </a:rPr>
                  <a:t>The cross-entropy loss function of binary classifications is the </a:t>
                </a:r>
                <a:r>
                  <a:rPr lang="en-US" b="1" i="1" dirty="0">
                    <a:solidFill>
                      <a:srgbClr val="FFCC33"/>
                    </a:solidFill>
                  </a:rPr>
                  <a:t>maximum likelihood estimation</a:t>
                </a:r>
                <a:r>
                  <a:rPr lang="en-US" dirty="0">
                    <a:solidFill>
                      <a:schemeClr val="bg1"/>
                    </a:solidFill>
                  </a:rPr>
                  <a:t> under the </a:t>
                </a:r>
              </a:p>
              <a:p>
                <a:r>
                  <a:rPr lang="en-US" dirty="0">
                    <a:solidFill>
                      <a:schemeClr val="bg1"/>
                    </a:solidFill>
                  </a:rPr>
                  <a:t>assumption that the data given follows a Bernoulli distribution with </a:t>
                </a:r>
                <a:r>
                  <a:rPr lang="en-US" i="0">
                    <a:solidFill>
                      <a:srgbClr val="FFCC33"/>
                    </a:solidFill>
                    <a:latin typeface="Cambria Math" panose="02040503050406030204" pitchFamily="18" charset="0"/>
                  </a:rPr>
                  <a:t>〖</a:t>
                </a:r>
                <a:r>
                  <a:rPr lang="en-US" b="0" i="0">
                    <a:solidFill>
                      <a:srgbClr val="FFCC33"/>
                    </a:solidFill>
                    <a:latin typeface="Cambria Math" panose="02040503050406030204" pitchFamily="18" charset="0"/>
                  </a:rPr>
                  <a:t>(</a:t>
                </a:r>
                <a:r>
                  <a:rPr lang="en-US" i="0">
                    <a:solidFill>
                      <a:srgbClr val="FFCC33"/>
                    </a:solidFill>
                    <a:latin typeface="Cambria Math" panose="02040503050406030204" pitchFamily="18" charset="0"/>
                  </a:rPr>
                  <a:t>𝑤〗^𝑇⋅𝑥+𝑏)</a:t>
                </a:r>
                <a:r>
                  <a:rPr lang="en-US" dirty="0">
                    <a:solidFill>
                      <a:schemeClr val="bg1"/>
                    </a:solidFill>
                  </a:rPr>
                  <a:t> as its parameter.</a:t>
                </a:r>
              </a:p>
              <a:p>
                <a:endParaRPr lang="en-US" dirty="0"/>
              </a:p>
            </p:txBody>
          </p:sp>
        </mc:Fallback>
      </mc:AlternateContent>
      <p:sp>
        <p:nvSpPr>
          <p:cNvPr id="4" name="Slide Number Placeholder 3"/>
          <p:cNvSpPr>
            <a:spLocks noGrp="1"/>
          </p:cNvSpPr>
          <p:nvPr>
            <p:ph type="sldNum" sz="quarter" idx="5"/>
          </p:nvPr>
        </p:nvSpPr>
        <p:spPr/>
        <p:txBody>
          <a:bodyPr/>
          <a:lstStyle/>
          <a:p>
            <a:fld id="{CD1334DC-42F8-5B43-95EB-9F331D03C28E}" type="slidenum">
              <a:rPr lang="en-US" smtClean="0"/>
              <a:t>12</a:t>
            </a:fld>
            <a:endParaRPr lang="en-US"/>
          </a:p>
        </p:txBody>
      </p:sp>
    </p:spTree>
    <p:extLst>
      <p:ext uri="{BB962C8B-B14F-4D97-AF65-F5344CB8AC3E}">
        <p14:creationId xmlns:p14="http://schemas.microsoft.com/office/powerpoint/2010/main" val="1617652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chemeClr val="bg1"/>
                    </a:solidFill>
                  </a:rPr>
                  <a:t>We first consider the case that y should be 1. then we can simplify the equation to ditch its second part. Since y should be 1, the equation</a:t>
                </a:r>
              </a:p>
              <a:p>
                <a:r>
                  <a:rPr lang="en-US" dirty="0">
                    <a:solidFill>
                      <a:schemeClr val="bg1"/>
                    </a:solidFill>
                  </a:rPr>
                  <a:t>Then can be further simplified to only contain the logarithm of the omega thing. </a:t>
                </a:r>
              </a:p>
              <a:p>
                <a:endParaRPr lang="en-US" dirty="0">
                  <a:solidFill>
                    <a:schemeClr val="bg1"/>
                  </a:solidFill>
                </a:endParaRPr>
              </a:p>
              <a:p>
                <a:r>
                  <a:rPr lang="en-US" dirty="0">
                    <a:solidFill>
                      <a:schemeClr val="bg1"/>
                    </a:solidFill>
                  </a:rPr>
                  <a:t>With our knowledge of logarithm </a:t>
                </a:r>
                <a:r>
                  <a:rPr lang="en-US" dirty="0" err="1">
                    <a:solidFill>
                      <a:schemeClr val="bg1"/>
                    </a:solidFill>
                  </a:rPr>
                  <a:t>funtion</a:t>
                </a:r>
                <a:r>
                  <a:rPr lang="en-US" dirty="0">
                    <a:solidFill>
                      <a:schemeClr val="bg1"/>
                    </a:solidFill>
                  </a:rPr>
                  <a:t>, we can see that if our model performs poor, i.e. its result is far from the truth, then the result of this formula is a huge negative value, which can be seen as the “punishment” from the loss function.</a:t>
                </a:r>
              </a:p>
            </p:txBody>
          </p:sp>
        </mc:Choice>
        <mc:Fallback xmlns="">
          <p:sp>
            <p:nvSpPr>
              <p:cNvPr id="3" name="Notes Placeholder 2"/>
              <p:cNvSpPr>
                <a:spLocks noGrp="1"/>
              </p:cNvSpPr>
              <p:nvPr>
                <p:ph type="body" idx="1"/>
              </p:nvPr>
            </p:nvSpPr>
            <p:spPr/>
            <p:txBody>
              <a:bodyPr/>
              <a:lstStyle/>
              <a:p>
                <a:r>
                  <a:rPr lang="en-US" dirty="0">
                    <a:solidFill>
                      <a:schemeClr val="bg1"/>
                    </a:solidFill>
                  </a:rPr>
                  <a:t>The cross-entropy loss function of binary classifications is the </a:t>
                </a:r>
                <a:r>
                  <a:rPr lang="en-US" b="1" i="1" dirty="0">
                    <a:solidFill>
                      <a:srgbClr val="FFCC33"/>
                    </a:solidFill>
                  </a:rPr>
                  <a:t>maximum likelihood estimation</a:t>
                </a:r>
                <a:r>
                  <a:rPr lang="en-US" dirty="0">
                    <a:solidFill>
                      <a:schemeClr val="bg1"/>
                    </a:solidFill>
                  </a:rPr>
                  <a:t> under the </a:t>
                </a:r>
              </a:p>
              <a:p>
                <a:r>
                  <a:rPr lang="en-US" dirty="0">
                    <a:solidFill>
                      <a:schemeClr val="bg1"/>
                    </a:solidFill>
                  </a:rPr>
                  <a:t>assumption that the data given follows a Bernoulli distribution with </a:t>
                </a:r>
                <a:r>
                  <a:rPr lang="en-US" i="0">
                    <a:solidFill>
                      <a:srgbClr val="FFCC33"/>
                    </a:solidFill>
                    <a:latin typeface="Cambria Math" panose="02040503050406030204" pitchFamily="18" charset="0"/>
                  </a:rPr>
                  <a:t>〖</a:t>
                </a:r>
                <a:r>
                  <a:rPr lang="en-US" b="0" i="0">
                    <a:solidFill>
                      <a:srgbClr val="FFCC33"/>
                    </a:solidFill>
                    <a:latin typeface="Cambria Math" panose="02040503050406030204" pitchFamily="18" charset="0"/>
                  </a:rPr>
                  <a:t>(</a:t>
                </a:r>
                <a:r>
                  <a:rPr lang="en-US" i="0">
                    <a:solidFill>
                      <a:srgbClr val="FFCC33"/>
                    </a:solidFill>
                    <a:latin typeface="Cambria Math" panose="02040503050406030204" pitchFamily="18" charset="0"/>
                  </a:rPr>
                  <a:t>𝑤〗^𝑇⋅𝑥+𝑏)</a:t>
                </a:r>
                <a:r>
                  <a:rPr lang="en-US" dirty="0">
                    <a:solidFill>
                      <a:schemeClr val="bg1"/>
                    </a:solidFill>
                  </a:rPr>
                  <a:t> as its parameter.</a:t>
                </a:r>
              </a:p>
              <a:p>
                <a:endParaRPr lang="en-US" dirty="0"/>
              </a:p>
            </p:txBody>
          </p:sp>
        </mc:Fallback>
      </mc:AlternateContent>
      <p:sp>
        <p:nvSpPr>
          <p:cNvPr id="4" name="Slide Number Placeholder 3"/>
          <p:cNvSpPr>
            <a:spLocks noGrp="1"/>
          </p:cNvSpPr>
          <p:nvPr>
            <p:ph type="sldNum" sz="quarter" idx="5"/>
          </p:nvPr>
        </p:nvSpPr>
        <p:spPr/>
        <p:txBody>
          <a:bodyPr/>
          <a:lstStyle/>
          <a:p>
            <a:fld id="{CD1334DC-42F8-5B43-95EB-9F331D03C28E}" type="slidenum">
              <a:rPr lang="en-US" smtClean="0"/>
              <a:t>13</a:t>
            </a:fld>
            <a:endParaRPr lang="en-US"/>
          </a:p>
        </p:txBody>
      </p:sp>
    </p:spTree>
    <p:extLst>
      <p:ext uri="{BB962C8B-B14F-4D97-AF65-F5344CB8AC3E}">
        <p14:creationId xmlns:p14="http://schemas.microsoft.com/office/powerpoint/2010/main" val="2455626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chemeClr val="bg1"/>
                    </a:solidFill>
                  </a:rPr>
                  <a:t>However, if our model has a rather good performance, then the value of the equation will be close to 0, i.e. we got almost no punishment from it. and the closer our result is to 1, the closer the value of the equation will be. </a:t>
                </a:r>
              </a:p>
              <a:p>
                <a:endParaRPr lang="en-US" dirty="0">
                  <a:solidFill>
                    <a:schemeClr val="bg1"/>
                  </a:solidFill>
                </a:endParaRPr>
              </a:p>
              <a:p>
                <a:r>
                  <a:rPr lang="en-US" dirty="0">
                    <a:solidFill>
                      <a:schemeClr val="bg1"/>
                    </a:solidFill>
                  </a:rPr>
                  <a:t>So we’ve seen that if y’s true value should be 1, this equation has done a good job evaluating the accuracy of our model. So what about the case that y should be 0?</a:t>
                </a:r>
              </a:p>
            </p:txBody>
          </p:sp>
        </mc:Choice>
        <mc:Fallback xmlns="">
          <p:sp>
            <p:nvSpPr>
              <p:cNvPr id="3" name="Notes Placeholder 2"/>
              <p:cNvSpPr>
                <a:spLocks noGrp="1"/>
              </p:cNvSpPr>
              <p:nvPr>
                <p:ph type="body" idx="1"/>
              </p:nvPr>
            </p:nvSpPr>
            <p:spPr/>
            <p:txBody>
              <a:bodyPr/>
              <a:lstStyle/>
              <a:p>
                <a:r>
                  <a:rPr lang="en-US" dirty="0">
                    <a:solidFill>
                      <a:schemeClr val="bg1"/>
                    </a:solidFill>
                  </a:rPr>
                  <a:t>The cross-entropy loss function of binary classifications is the </a:t>
                </a:r>
                <a:r>
                  <a:rPr lang="en-US" b="1" i="1" dirty="0">
                    <a:solidFill>
                      <a:srgbClr val="FFCC33"/>
                    </a:solidFill>
                  </a:rPr>
                  <a:t>maximum likelihood estimation</a:t>
                </a:r>
                <a:r>
                  <a:rPr lang="en-US" dirty="0">
                    <a:solidFill>
                      <a:schemeClr val="bg1"/>
                    </a:solidFill>
                  </a:rPr>
                  <a:t> under the </a:t>
                </a:r>
              </a:p>
              <a:p>
                <a:r>
                  <a:rPr lang="en-US" dirty="0">
                    <a:solidFill>
                      <a:schemeClr val="bg1"/>
                    </a:solidFill>
                  </a:rPr>
                  <a:t>assumption that the data given follows a Bernoulli distribution with </a:t>
                </a:r>
                <a:r>
                  <a:rPr lang="en-US" i="0">
                    <a:solidFill>
                      <a:srgbClr val="FFCC33"/>
                    </a:solidFill>
                    <a:latin typeface="Cambria Math" panose="02040503050406030204" pitchFamily="18" charset="0"/>
                  </a:rPr>
                  <a:t>〖</a:t>
                </a:r>
                <a:r>
                  <a:rPr lang="en-US" b="0" i="0">
                    <a:solidFill>
                      <a:srgbClr val="FFCC33"/>
                    </a:solidFill>
                    <a:latin typeface="Cambria Math" panose="02040503050406030204" pitchFamily="18" charset="0"/>
                  </a:rPr>
                  <a:t>(</a:t>
                </a:r>
                <a:r>
                  <a:rPr lang="en-US" i="0">
                    <a:solidFill>
                      <a:srgbClr val="FFCC33"/>
                    </a:solidFill>
                    <a:latin typeface="Cambria Math" panose="02040503050406030204" pitchFamily="18" charset="0"/>
                  </a:rPr>
                  <a:t>𝑤〗^𝑇⋅𝑥+𝑏)</a:t>
                </a:r>
                <a:r>
                  <a:rPr lang="en-US" dirty="0">
                    <a:solidFill>
                      <a:schemeClr val="bg1"/>
                    </a:solidFill>
                  </a:rPr>
                  <a:t> as its parameter.</a:t>
                </a:r>
              </a:p>
              <a:p>
                <a:endParaRPr lang="en-US" dirty="0"/>
              </a:p>
            </p:txBody>
          </p:sp>
        </mc:Fallback>
      </mc:AlternateContent>
      <p:sp>
        <p:nvSpPr>
          <p:cNvPr id="4" name="Slide Number Placeholder 3"/>
          <p:cNvSpPr>
            <a:spLocks noGrp="1"/>
          </p:cNvSpPr>
          <p:nvPr>
            <p:ph type="sldNum" sz="quarter" idx="5"/>
          </p:nvPr>
        </p:nvSpPr>
        <p:spPr/>
        <p:txBody>
          <a:bodyPr/>
          <a:lstStyle/>
          <a:p>
            <a:fld id="{CD1334DC-42F8-5B43-95EB-9F331D03C28E}" type="slidenum">
              <a:rPr lang="en-US" smtClean="0"/>
              <a:t>14</a:t>
            </a:fld>
            <a:endParaRPr lang="en-US"/>
          </a:p>
        </p:txBody>
      </p:sp>
    </p:spTree>
    <p:extLst>
      <p:ext uri="{BB962C8B-B14F-4D97-AF65-F5344CB8AC3E}">
        <p14:creationId xmlns:p14="http://schemas.microsoft.com/office/powerpoint/2010/main" val="4076790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chemeClr val="bg1"/>
                    </a:solidFill>
                  </a:rPr>
                  <a:t>It turns out that everything is quite similar to the case when y should be 1. in this particular case, 1-y is simplified to 1 since y's real value is 0, and if we take (1-sigma) as a whole, it’s identical to case 1.1.</a:t>
                </a:r>
              </a:p>
            </p:txBody>
          </p:sp>
        </mc:Choice>
        <mc:Fallback xmlns="">
          <p:sp>
            <p:nvSpPr>
              <p:cNvPr id="3" name="Notes Placeholder 2"/>
              <p:cNvSpPr>
                <a:spLocks noGrp="1"/>
              </p:cNvSpPr>
              <p:nvPr>
                <p:ph type="body" idx="1"/>
              </p:nvPr>
            </p:nvSpPr>
            <p:spPr/>
            <p:txBody>
              <a:bodyPr/>
              <a:lstStyle/>
              <a:p>
                <a:r>
                  <a:rPr lang="en-US" dirty="0">
                    <a:solidFill>
                      <a:schemeClr val="bg1"/>
                    </a:solidFill>
                  </a:rPr>
                  <a:t>The cross-entropy loss function of binary classifications is the </a:t>
                </a:r>
                <a:r>
                  <a:rPr lang="en-US" b="1" i="1" dirty="0">
                    <a:solidFill>
                      <a:srgbClr val="FFCC33"/>
                    </a:solidFill>
                  </a:rPr>
                  <a:t>maximum likelihood estimation</a:t>
                </a:r>
                <a:r>
                  <a:rPr lang="en-US" dirty="0">
                    <a:solidFill>
                      <a:schemeClr val="bg1"/>
                    </a:solidFill>
                  </a:rPr>
                  <a:t> under the </a:t>
                </a:r>
              </a:p>
              <a:p>
                <a:r>
                  <a:rPr lang="en-US" dirty="0">
                    <a:solidFill>
                      <a:schemeClr val="bg1"/>
                    </a:solidFill>
                  </a:rPr>
                  <a:t>assumption that the data given follows a Bernoulli distribution with </a:t>
                </a:r>
                <a:r>
                  <a:rPr lang="en-US" i="0">
                    <a:solidFill>
                      <a:srgbClr val="FFCC33"/>
                    </a:solidFill>
                    <a:latin typeface="Cambria Math" panose="02040503050406030204" pitchFamily="18" charset="0"/>
                  </a:rPr>
                  <a:t>〖</a:t>
                </a:r>
                <a:r>
                  <a:rPr lang="en-US" b="0" i="0">
                    <a:solidFill>
                      <a:srgbClr val="FFCC33"/>
                    </a:solidFill>
                    <a:latin typeface="Cambria Math" panose="02040503050406030204" pitchFamily="18" charset="0"/>
                  </a:rPr>
                  <a:t>(</a:t>
                </a:r>
                <a:r>
                  <a:rPr lang="en-US" i="0">
                    <a:solidFill>
                      <a:srgbClr val="FFCC33"/>
                    </a:solidFill>
                    <a:latin typeface="Cambria Math" panose="02040503050406030204" pitchFamily="18" charset="0"/>
                  </a:rPr>
                  <a:t>𝑤〗^𝑇⋅𝑥+𝑏)</a:t>
                </a:r>
                <a:r>
                  <a:rPr lang="en-US" dirty="0">
                    <a:solidFill>
                      <a:schemeClr val="bg1"/>
                    </a:solidFill>
                  </a:rPr>
                  <a:t> as its parameter.</a:t>
                </a:r>
              </a:p>
              <a:p>
                <a:endParaRPr lang="en-US" dirty="0"/>
              </a:p>
            </p:txBody>
          </p:sp>
        </mc:Fallback>
      </mc:AlternateContent>
      <p:sp>
        <p:nvSpPr>
          <p:cNvPr id="4" name="Slide Number Placeholder 3"/>
          <p:cNvSpPr>
            <a:spLocks noGrp="1"/>
          </p:cNvSpPr>
          <p:nvPr>
            <p:ph type="sldNum" sz="quarter" idx="5"/>
          </p:nvPr>
        </p:nvSpPr>
        <p:spPr/>
        <p:txBody>
          <a:bodyPr/>
          <a:lstStyle/>
          <a:p>
            <a:fld id="{CD1334DC-42F8-5B43-95EB-9F331D03C28E}" type="slidenum">
              <a:rPr lang="en-US" smtClean="0"/>
              <a:t>15</a:t>
            </a:fld>
            <a:endParaRPr lang="en-US"/>
          </a:p>
        </p:txBody>
      </p:sp>
    </p:spTree>
    <p:extLst>
      <p:ext uri="{BB962C8B-B14F-4D97-AF65-F5344CB8AC3E}">
        <p14:creationId xmlns:p14="http://schemas.microsoft.com/office/powerpoint/2010/main" val="821337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chemeClr val="bg1"/>
                    </a:solidFill>
                  </a:rPr>
                  <a:t>Similarly, the result is close to case 1.2. we can see that no matter the real value of y should be 1 or 0, the equation’s value will be 0 if and only if the prediction is 100% correct, and the more inaccurate our prediction is, the closer this equation’s value will be to -\</a:t>
                </a:r>
                <a:r>
                  <a:rPr lang="en-US" dirty="0" err="1">
                    <a:solidFill>
                      <a:schemeClr val="bg1"/>
                    </a:solidFill>
                  </a:rPr>
                  <a:t>infty</a:t>
                </a:r>
                <a:r>
                  <a:rPr lang="en-US" dirty="0">
                    <a:solidFill>
                      <a:schemeClr val="bg1"/>
                    </a:solidFill>
                  </a:rPr>
                  <a:t>.</a:t>
                </a:r>
              </a:p>
              <a:p>
                <a:endParaRPr lang="en-US" dirty="0">
                  <a:solidFill>
                    <a:schemeClr val="bg1"/>
                  </a:solidFill>
                </a:endParaRPr>
              </a:p>
              <a:p>
                <a:r>
                  <a:rPr lang="en-US" dirty="0">
                    <a:solidFill>
                      <a:schemeClr val="bg1"/>
                    </a:solidFill>
                  </a:rPr>
                  <a:t>Formally, this equation has a name. it’s called the logarithm likelihood function of each datapoint. So what about the entire dataset? How could we evaluate our model’s performance over the entire set?</a:t>
                </a:r>
              </a:p>
            </p:txBody>
          </p:sp>
        </mc:Choice>
        <mc:Fallback xmlns="">
          <p:sp>
            <p:nvSpPr>
              <p:cNvPr id="3" name="Notes Placeholder 2"/>
              <p:cNvSpPr>
                <a:spLocks noGrp="1"/>
              </p:cNvSpPr>
              <p:nvPr>
                <p:ph type="body" idx="1"/>
              </p:nvPr>
            </p:nvSpPr>
            <p:spPr/>
            <p:txBody>
              <a:bodyPr/>
              <a:lstStyle/>
              <a:p>
                <a:r>
                  <a:rPr lang="en-US" dirty="0">
                    <a:solidFill>
                      <a:schemeClr val="bg1"/>
                    </a:solidFill>
                  </a:rPr>
                  <a:t>The cross-entropy loss function of binary classifications is the </a:t>
                </a:r>
                <a:r>
                  <a:rPr lang="en-US" b="1" i="1" dirty="0">
                    <a:solidFill>
                      <a:srgbClr val="FFCC33"/>
                    </a:solidFill>
                  </a:rPr>
                  <a:t>maximum likelihood estimation</a:t>
                </a:r>
                <a:r>
                  <a:rPr lang="en-US" dirty="0">
                    <a:solidFill>
                      <a:schemeClr val="bg1"/>
                    </a:solidFill>
                  </a:rPr>
                  <a:t> under the </a:t>
                </a:r>
              </a:p>
              <a:p>
                <a:r>
                  <a:rPr lang="en-US" dirty="0">
                    <a:solidFill>
                      <a:schemeClr val="bg1"/>
                    </a:solidFill>
                  </a:rPr>
                  <a:t>assumption that the data given follows a Bernoulli distribution with </a:t>
                </a:r>
                <a:r>
                  <a:rPr lang="en-US" i="0">
                    <a:solidFill>
                      <a:srgbClr val="FFCC33"/>
                    </a:solidFill>
                    <a:latin typeface="Cambria Math" panose="02040503050406030204" pitchFamily="18" charset="0"/>
                  </a:rPr>
                  <a:t>〖</a:t>
                </a:r>
                <a:r>
                  <a:rPr lang="en-US" b="0" i="0">
                    <a:solidFill>
                      <a:srgbClr val="FFCC33"/>
                    </a:solidFill>
                    <a:latin typeface="Cambria Math" panose="02040503050406030204" pitchFamily="18" charset="0"/>
                  </a:rPr>
                  <a:t>(</a:t>
                </a:r>
                <a:r>
                  <a:rPr lang="en-US" i="0">
                    <a:solidFill>
                      <a:srgbClr val="FFCC33"/>
                    </a:solidFill>
                    <a:latin typeface="Cambria Math" panose="02040503050406030204" pitchFamily="18" charset="0"/>
                  </a:rPr>
                  <a:t>𝑤〗^𝑇⋅𝑥+𝑏)</a:t>
                </a:r>
                <a:r>
                  <a:rPr lang="en-US" dirty="0">
                    <a:solidFill>
                      <a:schemeClr val="bg1"/>
                    </a:solidFill>
                  </a:rPr>
                  <a:t> as its parameter.</a:t>
                </a:r>
              </a:p>
              <a:p>
                <a:endParaRPr lang="en-US" dirty="0"/>
              </a:p>
            </p:txBody>
          </p:sp>
        </mc:Fallback>
      </mc:AlternateContent>
      <p:sp>
        <p:nvSpPr>
          <p:cNvPr id="4" name="Slide Number Placeholder 3"/>
          <p:cNvSpPr>
            <a:spLocks noGrp="1"/>
          </p:cNvSpPr>
          <p:nvPr>
            <p:ph type="sldNum" sz="quarter" idx="5"/>
          </p:nvPr>
        </p:nvSpPr>
        <p:spPr/>
        <p:txBody>
          <a:bodyPr/>
          <a:lstStyle/>
          <a:p>
            <a:fld id="{CD1334DC-42F8-5B43-95EB-9F331D03C28E}" type="slidenum">
              <a:rPr lang="en-US" smtClean="0"/>
              <a:t>16</a:t>
            </a:fld>
            <a:endParaRPr lang="en-US"/>
          </a:p>
        </p:txBody>
      </p:sp>
    </p:spTree>
    <p:extLst>
      <p:ext uri="{BB962C8B-B14F-4D97-AF65-F5344CB8AC3E}">
        <p14:creationId xmlns:p14="http://schemas.microsoft.com/office/powerpoint/2010/main" val="3390071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chemeClr val="bg1"/>
                    </a:solidFill>
                  </a:rPr>
                  <a:t>It turns out to be pretty simple. By summing every datapoint’s logarithm likelihood function, we get the evaluation of our model’s overall accuracy over the entire dataset.</a:t>
                </a:r>
              </a:p>
              <a:p>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Clearly the value of this formula reveals how inaccurate our model is: the more our model is accurate, the larger it will be. (close to 0 )</a:t>
                </a:r>
              </a:p>
              <a:p>
                <a:endParaRPr lang="en-US" dirty="0">
                  <a:solidFill>
                    <a:schemeClr val="bg1"/>
                  </a:solidFill>
                </a:endParaRPr>
              </a:p>
              <a:p>
                <a:r>
                  <a:rPr lang="en-US" dirty="0">
                    <a:solidFill>
                      <a:schemeClr val="bg1"/>
                    </a:solidFill>
                  </a:rPr>
                  <a:t>Finally, take an average of the sum, and pick the opposite of it, we then got the cross-entropy loss function.</a:t>
                </a:r>
              </a:p>
              <a:p>
                <a:endParaRPr lang="en-US" dirty="0">
                  <a:solidFill>
                    <a:schemeClr val="bg1"/>
                  </a:solidFill>
                </a:endParaRPr>
              </a:p>
              <a:p>
                <a:r>
                  <a:rPr lang="en-US" dirty="0">
                    <a:solidFill>
                      <a:schemeClr val="bg1"/>
                    </a:solidFill>
                  </a:rPr>
                  <a:t>It explains why we take the opposite in transforming this formula into the Cross-Entropy Loss function. It’s because we are going to apply </a:t>
                </a:r>
                <a:r>
                  <a:rPr lang="en-US" b="1" i="1" dirty="0">
                    <a:solidFill>
                      <a:srgbClr val="FFCC33"/>
                    </a:solidFill>
                  </a:rPr>
                  <a:t>Gradient Descendent</a:t>
                </a:r>
                <a:r>
                  <a:rPr lang="en-US" dirty="0">
                    <a:solidFill>
                      <a:schemeClr val="bg1"/>
                    </a:solidFill>
                  </a:rPr>
                  <a:t> to find the optimal</a:t>
                </a:r>
                <a:r>
                  <a:rPr lang="en-US" baseline="0" dirty="0">
                    <a:solidFill>
                      <a:schemeClr val="bg1"/>
                    </a:solidFill>
                  </a:rPr>
                  <a:t> </a:t>
                </a:r>
                <a:r>
                  <a:rPr lang="en-US" dirty="0">
                    <a:solidFill>
                      <a:schemeClr val="bg1"/>
                    </a:solidFill>
                  </a:rPr>
                  <a:t>parameter </a:t>
                </a:r>
                <a14:m>
                  <m:oMath xmlns:m="http://schemas.openxmlformats.org/officeDocument/2006/math">
                    <m:r>
                      <a:rPr lang="en-US" b="0" i="1" smtClean="0">
                        <a:solidFill>
                          <a:schemeClr val="bg1"/>
                        </a:solidFill>
                        <a:latin typeface="Cambria Math" panose="02040503050406030204" pitchFamily="18" charset="0"/>
                      </a:rPr>
                      <m:t>𝑤</m:t>
                    </m:r>
                  </m:oMath>
                </a14:m>
                <a:r>
                  <a:rPr lang="en-US" dirty="0">
                    <a:solidFill>
                      <a:schemeClr val="bg1"/>
                    </a:solidFill>
                  </a:rPr>
                  <a:t> (weights) and </a:t>
                </a:r>
                <a14:m>
                  <m:oMath xmlns:m="http://schemas.openxmlformats.org/officeDocument/2006/math">
                    <m:r>
                      <a:rPr lang="en-US" b="0" i="1" smtClean="0">
                        <a:solidFill>
                          <a:schemeClr val="bg1"/>
                        </a:solidFill>
                        <a:latin typeface="Cambria Math" panose="02040503050406030204" pitchFamily="18" charset="0"/>
                      </a:rPr>
                      <m:t>𝑏</m:t>
                    </m:r>
                  </m:oMath>
                </a14:m>
                <a:r>
                  <a:rPr lang="en-US" dirty="0">
                    <a:solidFill>
                      <a:schemeClr val="bg1"/>
                    </a:solidFill>
                  </a:rPr>
                  <a:t> (bias) which </a:t>
                </a:r>
                <a:r>
                  <a:rPr lang="en-US" b="1" i="1" dirty="0">
                    <a:solidFill>
                      <a:srgbClr val="FFCC33"/>
                    </a:solidFill>
                  </a:rPr>
                  <a:t>minimizes, instead of maximize</a:t>
                </a:r>
                <a:r>
                  <a:rPr lang="en-US" dirty="0">
                    <a:solidFill>
                      <a:schemeClr val="bg1"/>
                    </a:solidFill>
                  </a:rPr>
                  <a:t> it.</a:t>
                </a:r>
              </a:p>
              <a:p>
                <a:endParaRPr lang="en-US" dirty="0"/>
              </a:p>
            </p:txBody>
          </p:sp>
        </mc:Choice>
        <mc:Fallback xmlns="">
          <p:sp>
            <p:nvSpPr>
              <p:cNvPr id="3" name="Notes Placeholder 2"/>
              <p:cNvSpPr>
                <a:spLocks noGrp="1"/>
              </p:cNvSpPr>
              <p:nvPr>
                <p:ph type="body" idx="1"/>
              </p:nvPr>
            </p:nvSpPr>
            <p:spPr/>
            <p:txBody>
              <a:bodyPr/>
              <a:lstStyle/>
              <a:p>
                <a:r>
                  <a:rPr lang="en-US" dirty="0">
                    <a:solidFill>
                      <a:schemeClr val="bg1"/>
                    </a:solidFill>
                  </a:rPr>
                  <a:t>Why we take its opposite? It’s because we are going to apply </a:t>
                </a:r>
                <a:r>
                  <a:rPr lang="en-US" b="1" i="1" dirty="0">
                    <a:solidFill>
                      <a:srgbClr val="FFCC33"/>
                    </a:solidFill>
                  </a:rPr>
                  <a:t>Gradient Descendent</a:t>
                </a:r>
                <a:r>
                  <a:rPr lang="en-US" dirty="0">
                    <a:solidFill>
                      <a:schemeClr val="bg1"/>
                    </a:solidFill>
                  </a:rPr>
                  <a:t> to find the optimal</a:t>
                </a:r>
              </a:p>
              <a:p>
                <a:r>
                  <a:rPr lang="en-US" dirty="0">
                    <a:solidFill>
                      <a:schemeClr val="bg1"/>
                    </a:solidFill>
                  </a:rPr>
                  <a:t>parameter </a:t>
                </a:r>
                <a:r>
                  <a:rPr lang="en-US" b="0" i="0">
                    <a:solidFill>
                      <a:schemeClr val="bg1"/>
                    </a:solidFill>
                    <a:latin typeface="Cambria Math" panose="02040503050406030204" pitchFamily="18" charset="0"/>
                  </a:rPr>
                  <a:t>𝑤</a:t>
                </a:r>
                <a:r>
                  <a:rPr lang="en-US" dirty="0">
                    <a:solidFill>
                      <a:schemeClr val="bg1"/>
                    </a:solidFill>
                  </a:rPr>
                  <a:t> (weights) and </a:t>
                </a:r>
                <a:r>
                  <a:rPr lang="en-US" b="0" i="0">
                    <a:solidFill>
                      <a:schemeClr val="bg1"/>
                    </a:solidFill>
                    <a:latin typeface="Cambria Math" panose="02040503050406030204" pitchFamily="18" charset="0"/>
                  </a:rPr>
                  <a:t>𝑏</a:t>
                </a:r>
                <a:r>
                  <a:rPr lang="en-US" dirty="0">
                    <a:solidFill>
                      <a:schemeClr val="bg1"/>
                    </a:solidFill>
                  </a:rPr>
                  <a:t> (bias) which </a:t>
                </a:r>
                <a:r>
                  <a:rPr lang="en-US" b="1" i="1" dirty="0">
                    <a:solidFill>
                      <a:srgbClr val="FFCC33"/>
                    </a:solidFill>
                  </a:rPr>
                  <a:t>minimizes</a:t>
                </a:r>
                <a:r>
                  <a:rPr lang="en-US" dirty="0">
                    <a:solidFill>
                      <a:schemeClr val="bg1"/>
                    </a:solidFill>
                  </a:rPr>
                  <a:t> it.</a:t>
                </a:r>
              </a:p>
              <a:p>
                <a:endParaRPr lang="en-US" dirty="0"/>
              </a:p>
            </p:txBody>
          </p:sp>
        </mc:Fallback>
      </mc:AlternateContent>
      <p:sp>
        <p:nvSpPr>
          <p:cNvPr id="4" name="Slide Number Placeholder 3"/>
          <p:cNvSpPr>
            <a:spLocks noGrp="1"/>
          </p:cNvSpPr>
          <p:nvPr>
            <p:ph type="sldNum" sz="quarter" idx="5"/>
          </p:nvPr>
        </p:nvSpPr>
        <p:spPr/>
        <p:txBody>
          <a:bodyPr/>
          <a:lstStyle/>
          <a:p>
            <a:fld id="{CD1334DC-42F8-5B43-95EB-9F331D03C28E}" type="slidenum">
              <a:rPr lang="en-US" smtClean="0"/>
              <a:t>17</a:t>
            </a:fld>
            <a:endParaRPr lang="en-US"/>
          </a:p>
        </p:txBody>
      </p:sp>
    </p:spTree>
    <p:extLst>
      <p:ext uri="{BB962C8B-B14F-4D97-AF65-F5344CB8AC3E}">
        <p14:creationId xmlns:p14="http://schemas.microsoft.com/office/powerpoint/2010/main" val="3944793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Logistic Regression usually use Gradient Descendent Method to optimize the loss function in order to get the optimal value of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In applying Gradient Descendent algorithm, just like mountain climbing, we keep going “deeper”, </a:t>
            </a:r>
            <a:r>
              <a:rPr lang="en-GB" b="1" i="1" dirty="0">
                <a:solidFill>
                  <a:srgbClr val="FFCC33"/>
                </a:solidFill>
              </a:rPr>
              <a:t>moving to the negative of the gradient</a:t>
            </a:r>
            <a:r>
              <a:rPr lang="en-GB" dirty="0">
                <a:solidFill>
                  <a:schemeClr val="bg1"/>
                </a:solidFill>
              </a:rPr>
              <a:t>. If we “go higher”, approaching the positive of the gradient (moving towards the gradient), then we will approach “the top of the mountain”, a local maximum of the function and the procedure is called Gradient Ascent.</a:t>
            </a: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Gradient</a:t>
            </a:r>
            <a:r>
              <a:rPr lang="zh-CN" altLang="en-US" dirty="0">
                <a:solidFill>
                  <a:schemeClr val="bg1"/>
                </a:solidFill>
              </a:rPr>
              <a:t> </a:t>
            </a:r>
            <a:r>
              <a:rPr lang="en-US" altLang="zh-CN" dirty="0">
                <a:solidFill>
                  <a:schemeClr val="bg1"/>
                </a:solidFill>
              </a:rPr>
              <a:t>Descendent</a:t>
            </a:r>
            <a:r>
              <a:rPr lang="zh-CN" altLang="en-US" dirty="0">
                <a:solidFill>
                  <a:schemeClr val="bg1"/>
                </a:solidFill>
              </a:rPr>
              <a:t> </a:t>
            </a:r>
            <a:r>
              <a:rPr lang="en-US" altLang="zh-CN" dirty="0">
                <a:solidFill>
                  <a:schemeClr val="bg1"/>
                </a:solidFill>
              </a:rPr>
              <a:t>Method</a:t>
            </a:r>
            <a:r>
              <a:rPr lang="zh-CN" altLang="en-US" dirty="0">
                <a:solidFill>
                  <a:schemeClr val="bg1"/>
                </a:solidFill>
              </a:rPr>
              <a:t> </a:t>
            </a:r>
            <a:r>
              <a:rPr lang="en-US" altLang="zh-CN" dirty="0">
                <a:solidFill>
                  <a:schemeClr val="bg1"/>
                </a:solidFill>
              </a:rPr>
              <a:t>is widely used in Machine Learning. It’s also used in SGD(Stochastic Gradient Descendent) Methods.</a:t>
            </a:r>
          </a:p>
          <a:p>
            <a:endParaRPr lang="en-US" dirty="0"/>
          </a:p>
          <a:p>
            <a:endParaRPr lang="en-US" dirty="0"/>
          </a:p>
        </p:txBody>
      </p:sp>
      <p:sp>
        <p:nvSpPr>
          <p:cNvPr id="4" name="Slide Number Placeholder 3"/>
          <p:cNvSpPr>
            <a:spLocks noGrp="1"/>
          </p:cNvSpPr>
          <p:nvPr>
            <p:ph type="sldNum" sz="quarter" idx="5"/>
          </p:nvPr>
        </p:nvSpPr>
        <p:spPr/>
        <p:txBody>
          <a:bodyPr/>
          <a:lstStyle/>
          <a:p>
            <a:fld id="{CD1334DC-42F8-5B43-95EB-9F331D03C28E}" type="slidenum">
              <a:rPr lang="en-US" smtClean="0"/>
              <a:t>18</a:t>
            </a:fld>
            <a:endParaRPr lang="en-US"/>
          </a:p>
        </p:txBody>
      </p:sp>
    </p:spTree>
    <p:extLst>
      <p:ext uri="{BB962C8B-B14F-4D97-AF65-F5344CB8AC3E}">
        <p14:creationId xmlns:p14="http://schemas.microsoft.com/office/powerpoint/2010/main" val="2584219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before entering the showcase, we’ll going to discuss two more definitions: Confusion Matrix, and Decision </a:t>
            </a:r>
            <a:r>
              <a:rPr lang="en-US" dirty="0" err="1"/>
              <a:t>Boundry</a:t>
            </a:r>
            <a:r>
              <a:rPr lang="en-US" dirty="0"/>
              <a:t>.</a:t>
            </a:r>
          </a:p>
        </p:txBody>
      </p:sp>
      <p:sp>
        <p:nvSpPr>
          <p:cNvPr id="4" name="Slide Number Placeholder 3"/>
          <p:cNvSpPr>
            <a:spLocks noGrp="1"/>
          </p:cNvSpPr>
          <p:nvPr>
            <p:ph type="sldNum" sz="quarter" idx="5"/>
          </p:nvPr>
        </p:nvSpPr>
        <p:spPr/>
        <p:txBody>
          <a:bodyPr/>
          <a:lstStyle/>
          <a:p>
            <a:fld id="{CD1334DC-42F8-5B43-95EB-9F331D03C28E}" type="slidenum">
              <a:rPr lang="en-US" smtClean="0"/>
              <a:t>19</a:t>
            </a:fld>
            <a:endParaRPr lang="en-US"/>
          </a:p>
        </p:txBody>
      </p:sp>
    </p:spTree>
    <p:extLst>
      <p:ext uri="{BB962C8B-B14F-4D97-AF65-F5344CB8AC3E}">
        <p14:creationId xmlns:p14="http://schemas.microsoft.com/office/powerpoint/2010/main" val="2328614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today’s workshop, we will start from the real-world use of classification algorithms. </a:t>
            </a:r>
          </a:p>
          <a:p>
            <a:r>
              <a:rPr lang="en-US" dirty="0"/>
              <a:t>Then we will take a glance at what binary classification is and look at one important classification algorithm: Logistic Regression. </a:t>
            </a:r>
          </a:p>
        </p:txBody>
      </p:sp>
      <p:sp>
        <p:nvSpPr>
          <p:cNvPr id="4" name="Slide Number Placeholder 3"/>
          <p:cNvSpPr>
            <a:spLocks noGrp="1"/>
          </p:cNvSpPr>
          <p:nvPr>
            <p:ph type="sldNum" sz="quarter" idx="5"/>
          </p:nvPr>
        </p:nvSpPr>
        <p:spPr/>
        <p:txBody>
          <a:bodyPr/>
          <a:lstStyle/>
          <a:p>
            <a:fld id="{CD1334DC-42F8-5B43-95EB-9F331D03C28E}" type="slidenum">
              <a:rPr lang="en-US" smtClean="0"/>
              <a:t>2</a:t>
            </a:fld>
            <a:endParaRPr lang="en-US"/>
          </a:p>
        </p:txBody>
      </p:sp>
    </p:spTree>
    <p:extLst>
      <p:ext uri="{BB962C8B-B14F-4D97-AF65-F5344CB8AC3E}">
        <p14:creationId xmlns:p14="http://schemas.microsoft.com/office/powerpoint/2010/main" val="1499876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u="none" strike="noStrike" kern="1200" dirty="0">
                <a:solidFill>
                  <a:schemeClr val="tx1"/>
                </a:solidFill>
                <a:effectLst/>
                <a:latin typeface="+mn-lt"/>
                <a:ea typeface="+mn-ea"/>
                <a:cs typeface="+mn-cs"/>
              </a:rPr>
              <a:t>A confusion matrix is a technique for summarizing the performance of a classification algorithm. It can be visualized as a block-like chart, which reveals the number of datapoints which are correctly/incorrectly labelled as each categories.</a:t>
            </a:r>
          </a:p>
          <a:p>
            <a:pPr fontAlgn="base"/>
            <a:endParaRPr lang="en-GB" sz="1200" b="0" i="0" u="none" strike="noStrike" kern="1200" dirty="0">
              <a:solidFill>
                <a:schemeClr val="tx1"/>
              </a:solidFill>
              <a:effectLst/>
              <a:latin typeface="+mn-lt"/>
              <a:ea typeface="+mn-ea"/>
              <a:cs typeface="+mn-cs"/>
            </a:endParaRPr>
          </a:p>
          <a:p>
            <a:pPr fontAlgn="base"/>
            <a:r>
              <a:rPr lang="en-GB" sz="1200" b="0" i="0" u="none" strike="noStrike" kern="1200" dirty="0">
                <a:solidFill>
                  <a:schemeClr val="tx1"/>
                </a:solidFill>
                <a:effectLst/>
                <a:latin typeface="+mn-lt"/>
                <a:ea typeface="+mn-ea"/>
                <a:cs typeface="+mn-cs"/>
              </a:rPr>
              <a:t>So you may have one question: In optimization, the only thing we care is classification accuracy, and every single effort we take is to maximize it. Isn’t classification accuracy capable of describing the characteristic of our model’s accuracy?</a:t>
            </a:r>
          </a:p>
          <a:p>
            <a:pPr fontAlgn="base"/>
            <a:endParaRPr lang="en-GB" sz="1200" b="0" i="0" u="none" strike="noStrike" kern="1200" dirty="0">
              <a:solidFill>
                <a:schemeClr val="tx1"/>
              </a:solidFill>
              <a:effectLst/>
              <a:latin typeface="+mn-lt"/>
              <a:ea typeface="+mn-ea"/>
              <a:cs typeface="+mn-cs"/>
            </a:endParaRPr>
          </a:p>
          <a:p>
            <a:pPr fontAlgn="base"/>
            <a:r>
              <a:rPr lang="en-GB" sz="1200" b="0" i="0" u="none" strike="noStrike" kern="1200" dirty="0">
                <a:solidFill>
                  <a:schemeClr val="tx1"/>
                </a:solidFill>
                <a:effectLst/>
                <a:latin typeface="+mn-lt"/>
                <a:ea typeface="+mn-ea"/>
                <a:cs typeface="+mn-cs"/>
              </a:rPr>
              <a:t>It turns out that this single value hides many valuable and crucial information from us. It can be misleading if you have an unequal number of observations in each class or if you have more than two classes in your dataset.</a:t>
            </a:r>
          </a:p>
          <a:p>
            <a:pPr fontAlgn="base"/>
            <a:endParaRPr lang="en-GB" sz="1200" b="0" i="0" u="none" strike="noStrike" kern="1200" dirty="0">
              <a:solidFill>
                <a:schemeClr val="tx1"/>
              </a:solidFill>
              <a:effectLst/>
              <a:latin typeface="+mn-lt"/>
              <a:ea typeface="+mn-ea"/>
              <a:cs typeface="+mn-cs"/>
            </a:endParaRPr>
          </a:p>
          <a:p>
            <a:pPr fontAlgn="base"/>
            <a:r>
              <a:rPr lang="en-GB" sz="1200" b="0" i="0" u="none" strike="noStrike" kern="1200" dirty="0">
                <a:solidFill>
                  <a:schemeClr val="tx1"/>
                </a:solidFill>
                <a:effectLst/>
                <a:latin typeface="+mn-lt"/>
                <a:ea typeface="+mn-ea"/>
                <a:cs typeface="+mn-cs"/>
              </a:rPr>
              <a:t>Calculating a confusion matrix can give you a better idea of what your classification model is getting right and what types of errors it is making.</a:t>
            </a:r>
          </a:p>
          <a:p>
            <a:endParaRPr lang="en-US" dirty="0"/>
          </a:p>
        </p:txBody>
      </p:sp>
      <p:sp>
        <p:nvSpPr>
          <p:cNvPr id="4" name="Slide Number Placeholder 3"/>
          <p:cNvSpPr>
            <a:spLocks noGrp="1"/>
          </p:cNvSpPr>
          <p:nvPr>
            <p:ph type="sldNum" sz="quarter" idx="5"/>
          </p:nvPr>
        </p:nvSpPr>
        <p:spPr/>
        <p:txBody>
          <a:bodyPr/>
          <a:lstStyle/>
          <a:p>
            <a:fld id="{CD1334DC-42F8-5B43-95EB-9F331D03C28E}" type="slidenum">
              <a:rPr lang="en-US" smtClean="0"/>
              <a:t>20</a:t>
            </a:fld>
            <a:endParaRPr lang="en-US"/>
          </a:p>
        </p:txBody>
      </p:sp>
    </p:spTree>
    <p:extLst>
      <p:ext uri="{BB962C8B-B14F-4D97-AF65-F5344CB8AC3E}">
        <p14:creationId xmlns:p14="http://schemas.microsoft.com/office/powerpoint/2010/main" val="393005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case 1, we can utilize confusion matrix to evaluate the problem as follows:</a:t>
            </a:r>
          </a:p>
          <a:p>
            <a:r>
              <a:rPr lang="en-US" dirty="0"/>
              <a:t>Confusion matrix’s each column represents for one given category, how many datapoints are classified correctly, and how many points are categorized to other types respectively. Therefore, by extracting confusion matrix’s each column, which is each row</a:t>
            </a:r>
            <a:r>
              <a:rPr lang="en-US" altLang="zh-CN" dirty="0"/>
              <a:t> of this transposed matrix</a:t>
            </a:r>
            <a:r>
              <a:rPr lang="en-US" dirty="0"/>
              <a:t>, we can calculate the prediction accuracy of each category. Then we can compare them to check if our model have a particularly high or low accuracy on certain types. </a:t>
            </a:r>
          </a:p>
        </p:txBody>
      </p:sp>
      <p:sp>
        <p:nvSpPr>
          <p:cNvPr id="4" name="Slide Number Placeholder 3"/>
          <p:cNvSpPr>
            <a:spLocks noGrp="1"/>
          </p:cNvSpPr>
          <p:nvPr>
            <p:ph type="sldNum" sz="quarter" idx="5"/>
          </p:nvPr>
        </p:nvSpPr>
        <p:spPr/>
        <p:txBody>
          <a:bodyPr/>
          <a:lstStyle/>
          <a:p>
            <a:fld id="{CD1334DC-42F8-5B43-95EB-9F331D03C28E}" type="slidenum">
              <a:rPr lang="en-US" smtClean="0"/>
              <a:t>21</a:t>
            </a:fld>
            <a:endParaRPr lang="en-US"/>
          </a:p>
        </p:txBody>
      </p:sp>
    </p:spTree>
    <p:extLst>
      <p:ext uri="{BB962C8B-B14F-4D97-AF65-F5344CB8AC3E}">
        <p14:creationId xmlns:p14="http://schemas.microsoft.com/office/powerpoint/2010/main" val="2906514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case 2, we can utilize confusion matrix to evaluate the problem as follows:</a:t>
            </a:r>
          </a:p>
          <a:p>
            <a:r>
              <a:rPr lang="en-US" dirty="0"/>
              <a:t>The matrix in this slide is now the correct form of  confusion matrix. Its each row represents for one given category, how many datapoints are classified as this type. Therefore, by extracting each row, we can evaluate the distribution of our model’s result. Then we can see if our model has any “preference” when making classifications. </a:t>
            </a:r>
          </a:p>
        </p:txBody>
      </p:sp>
      <p:sp>
        <p:nvSpPr>
          <p:cNvPr id="4" name="Slide Number Placeholder 3"/>
          <p:cNvSpPr>
            <a:spLocks noGrp="1"/>
          </p:cNvSpPr>
          <p:nvPr>
            <p:ph type="sldNum" sz="quarter" idx="5"/>
          </p:nvPr>
        </p:nvSpPr>
        <p:spPr/>
        <p:txBody>
          <a:bodyPr/>
          <a:lstStyle/>
          <a:p>
            <a:fld id="{CD1334DC-42F8-5B43-95EB-9F331D03C28E}" type="slidenum">
              <a:rPr lang="en-US" smtClean="0"/>
              <a:t>22</a:t>
            </a:fld>
            <a:endParaRPr lang="en-US"/>
          </a:p>
        </p:txBody>
      </p:sp>
    </p:spTree>
    <p:extLst>
      <p:ext uri="{BB962C8B-B14F-4D97-AF65-F5344CB8AC3E}">
        <p14:creationId xmlns:p14="http://schemas.microsoft.com/office/powerpoint/2010/main" val="3382901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further expand the confusion matrix to fit more complex circumstances. It’s still useful even for larger classification problems.</a:t>
            </a:r>
          </a:p>
        </p:txBody>
      </p:sp>
      <p:sp>
        <p:nvSpPr>
          <p:cNvPr id="4" name="Slide Number Placeholder 3"/>
          <p:cNvSpPr>
            <a:spLocks noGrp="1"/>
          </p:cNvSpPr>
          <p:nvPr>
            <p:ph type="sldNum" sz="quarter" idx="5"/>
          </p:nvPr>
        </p:nvSpPr>
        <p:spPr/>
        <p:txBody>
          <a:bodyPr/>
          <a:lstStyle/>
          <a:p>
            <a:fld id="{CD1334DC-42F8-5B43-95EB-9F331D03C28E}" type="slidenum">
              <a:rPr lang="en-US" smtClean="0"/>
              <a:t>23</a:t>
            </a:fld>
            <a:endParaRPr lang="en-US"/>
          </a:p>
        </p:txBody>
      </p:sp>
    </p:spTree>
    <p:extLst>
      <p:ext uri="{BB962C8B-B14F-4D97-AF65-F5344CB8AC3E}">
        <p14:creationId xmlns:p14="http://schemas.microsoft.com/office/powerpoint/2010/main" val="720114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1334DC-42F8-5B43-95EB-9F331D03C28E}" type="slidenum">
              <a:rPr lang="en-US" smtClean="0"/>
              <a:t>24</a:t>
            </a:fld>
            <a:endParaRPr lang="en-US"/>
          </a:p>
        </p:txBody>
      </p:sp>
    </p:spTree>
    <p:extLst>
      <p:ext uri="{BB962C8B-B14F-4D97-AF65-F5344CB8AC3E}">
        <p14:creationId xmlns:p14="http://schemas.microsoft.com/office/powerpoint/2010/main" val="2161260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1334DC-42F8-5B43-95EB-9F331D03C28E}" type="slidenum">
              <a:rPr lang="en-US" smtClean="0"/>
              <a:t>25</a:t>
            </a:fld>
            <a:endParaRPr lang="en-US"/>
          </a:p>
        </p:txBody>
      </p:sp>
    </p:spTree>
    <p:extLst>
      <p:ext uri="{BB962C8B-B14F-4D97-AF65-F5344CB8AC3E}">
        <p14:creationId xmlns:p14="http://schemas.microsoft.com/office/powerpoint/2010/main" val="3653709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1334DC-42F8-5B43-95EB-9F331D03C28E}" type="slidenum">
              <a:rPr lang="en-US" smtClean="0"/>
              <a:t>27</a:t>
            </a:fld>
            <a:endParaRPr lang="en-US"/>
          </a:p>
        </p:txBody>
      </p:sp>
    </p:spTree>
    <p:extLst>
      <p:ext uri="{BB962C8B-B14F-4D97-AF65-F5344CB8AC3E}">
        <p14:creationId xmlns:p14="http://schemas.microsoft.com/office/powerpoint/2010/main" val="1419199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1334DC-42F8-5B43-95EB-9F331D03C28E}" type="slidenum">
              <a:rPr lang="en-US" smtClean="0"/>
              <a:t>29</a:t>
            </a:fld>
            <a:endParaRPr lang="en-US"/>
          </a:p>
        </p:txBody>
      </p:sp>
    </p:spTree>
    <p:extLst>
      <p:ext uri="{BB962C8B-B14F-4D97-AF65-F5344CB8AC3E}">
        <p14:creationId xmlns:p14="http://schemas.microsoft.com/office/powerpoint/2010/main" val="3257885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Logistic Regression is useful in every aspect where binary classifiers are capable of solving problems.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For instance, it can predict upcoming weather from several known types base on given meteorological parameters.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What’s more, given the symptoms, we can use Logistic Regression to predict the kind of disease which the patient is suffering from.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rPr>
              <a:t>Logistic Regression can also be used to process text fragments. Toxic speech detection, topic classification and email sorting are examples where Logistic Regression shows good results.</a:t>
            </a:r>
            <a:endParaRPr lang="en-US"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CD1334DC-42F8-5B43-95EB-9F331D03C28E}" type="slidenum">
              <a:rPr lang="en-US" smtClean="0"/>
              <a:t>3</a:t>
            </a:fld>
            <a:endParaRPr lang="en-US"/>
          </a:p>
        </p:txBody>
      </p:sp>
    </p:spTree>
    <p:extLst>
      <p:ext uri="{BB962C8B-B14F-4D97-AF65-F5344CB8AC3E}">
        <p14:creationId xmlns:p14="http://schemas.microsoft.com/office/powerpoint/2010/main" val="3145307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seen many real-world use where classifiers make great difference to. But what is classification exactly?</a:t>
            </a:r>
          </a:p>
        </p:txBody>
      </p:sp>
      <p:sp>
        <p:nvSpPr>
          <p:cNvPr id="4" name="Slide Number Placeholder 3"/>
          <p:cNvSpPr>
            <a:spLocks noGrp="1"/>
          </p:cNvSpPr>
          <p:nvPr>
            <p:ph type="sldNum" sz="quarter" idx="5"/>
          </p:nvPr>
        </p:nvSpPr>
        <p:spPr/>
        <p:txBody>
          <a:bodyPr/>
          <a:lstStyle/>
          <a:p>
            <a:fld id="{CD1334DC-42F8-5B43-95EB-9F331D03C28E}" type="slidenum">
              <a:rPr lang="en-US" smtClean="0"/>
              <a:t>4</a:t>
            </a:fld>
            <a:endParaRPr lang="en-US"/>
          </a:p>
        </p:txBody>
      </p:sp>
    </p:spTree>
    <p:extLst>
      <p:ext uri="{BB962C8B-B14F-4D97-AF65-F5344CB8AC3E}">
        <p14:creationId xmlns:p14="http://schemas.microsoft.com/office/powerpoint/2010/main" val="390240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extracting the core characteristic of classification problems, we can define ‘classification’ as follows: </a:t>
            </a:r>
          </a:p>
          <a:p>
            <a:r>
              <a:rPr lang="en-US" dirty="0"/>
              <a:t>it </a:t>
            </a:r>
            <a:r>
              <a:rPr lang="en-US" sz="1200" dirty="0">
                <a:solidFill>
                  <a:schemeClr val="bg1"/>
                </a:solidFill>
              </a:rPr>
              <a:t>refers to the action which separate different things into several categories based on their characteristics.</a:t>
            </a:r>
          </a:p>
          <a:p>
            <a:endParaRPr lang="en-US" dirty="0"/>
          </a:p>
          <a:p>
            <a:r>
              <a:rPr lang="en-US" dirty="0"/>
              <a:t>In Machine Learning fields, which we are more interested to, a classification algorithm needs to be able to categorize new datapoints based on the given data and proper trainings.</a:t>
            </a:r>
          </a:p>
          <a:p>
            <a:endParaRPr lang="en-US" dirty="0"/>
          </a:p>
          <a:p>
            <a:r>
              <a:rPr lang="en-US" dirty="0"/>
              <a:t>Next, we are going to go over several critical definitions first, then take a close look at what Logistic Regression is, and how it works.</a:t>
            </a:r>
          </a:p>
        </p:txBody>
      </p:sp>
      <p:sp>
        <p:nvSpPr>
          <p:cNvPr id="4" name="Slide Number Placeholder 3"/>
          <p:cNvSpPr>
            <a:spLocks noGrp="1"/>
          </p:cNvSpPr>
          <p:nvPr>
            <p:ph type="sldNum" sz="quarter" idx="5"/>
          </p:nvPr>
        </p:nvSpPr>
        <p:spPr/>
        <p:txBody>
          <a:bodyPr/>
          <a:lstStyle/>
          <a:p>
            <a:fld id="{CD1334DC-42F8-5B43-95EB-9F331D03C28E}" type="slidenum">
              <a:rPr lang="en-US" smtClean="0"/>
              <a:t>5</a:t>
            </a:fld>
            <a:endParaRPr lang="en-US"/>
          </a:p>
        </p:txBody>
      </p:sp>
    </p:spTree>
    <p:extLst>
      <p:ext uri="{BB962C8B-B14F-4D97-AF65-F5344CB8AC3E}">
        <p14:creationId xmlns:p14="http://schemas.microsoft.com/office/powerpoint/2010/main" val="3227879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Before being introduced to the key definitions in the next slide, we first need to clarify how to understand and analyse a classification algorithm from scratch.</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Typically, a classification algorithm consists of two parts: A classification model, and a way to optimize classification function’s parameters.</a:t>
            </a:r>
            <a:endParaRPr lang="en-GB" altLang="zh-CN" sz="1200" b="0" i="0" u="none" strike="noStrike" kern="1200" dirty="0">
              <a:solidFill>
                <a:schemeClr val="tx1"/>
              </a:solidFill>
              <a:effectLst/>
              <a:latin typeface="+mn-lt"/>
              <a:ea typeface="+mn-ea"/>
              <a:cs typeface="+mn-cs"/>
            </a:endParaRPr>
          </a:p>
          <a:p>
            <a:endParaRPr lang="en-GB"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In more detail, the model usually consists of an assumption of the given data since it’s impossible to model the real situation, and a corresponding classification function which is carefully designed according to the assumption. It takes the datapoint as input and return the result of classification.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Usually, there are many parameters in the classification function which directly affects the performance of our classifier. To find out their optimal values, we need a way to optimize them. This is usually carried out by construct a loss function which reflects</a:t>
            </a:r>
            <a:r>
              <a:rPr lang="zh-CN" altLang="en-US" dirty="0"/>
              <a:t> “</a:t>
            </a:r>
            <a:r>
              <a:rPr lang="en-US" altLang="zh-CN" dirty="0"/>
              <a:t>how</a:t>
            </a:r>
            <a:r>
              <a:rPr lang="zh-CN" altLang="en-US" dirty="0"/>
              <a:t> </a:t>
            </a:r>
            <a:r>
              <a:rPr lang="en-US" altLang="zh-CN" dirty="0"/>
              <a:t>inaccurate</a:t>
            </a:r>
            <a:r>
              <a:rPr lang="zh-CN" altLang="en-US" dirty="0"/>
              <a:t> </a:t>
            </a:r>
            <a:r>
              <a:rPr lang="en-US" altLang="zh-CN" dirty="0"/>
              <a:t>our</a:t>
            </a:r>
            <a:r>
              <a:rPr lang="zh-CN" altLang="en-US" dirty="0"/>
              <a:t> </a:t>
            </a:r>
            <a:r>
              <a:rPr lang="en-US" altLang="zh-CN" dirty="0"/>
              <a:t>current</a:t>
            </a:r>
            <a:r>
              <a:rPr lang="zh-CN" altLang="en-US" dirty="0"/>
              <a:t> </a:t>
            </a:r>
            <a:r>
              <a:rPr lang="en-US" altLang="zh-CN" dirty="0"/>
              <a:t>classification</a:t>
            </a:r>
            <a:r>
              <a:rPr lang="zh-CN" altLang="en-US" dirty="0"/>
              <a:t> </a:t>
            </a:r>
            <a:r>
              <a:rPr lang="en-US" altLang="zh-CN" dirty="0"/>
              <a:t>model</a:t>
            </a:r>
            <a:r>
              <a:rPr lang="zh-CN" altLang="en-US" dirty="0"/>
              <a:t> </a:t>
            </a:r>
            <a:r>
              <a:rPr lang="en-US" altLang="zh-CN" dirty="0"/>
              <a:t>is</a:t>
            </a:r>
            <a:r>
              <a:rPr lang="zh-CN" altLang="en-US" dirty="0"/>
              <a:t>”</a:t>
            </a:r>
            <a:r>
              <a:rPr lang="en-US" altLang="zh-CN" dirty="0"/>
              <a:t>,</a:t>
            </a:r>
            <a:r>
              <a:rPr lang="zh-CN" altLang="en-US" dirty="0"/>
              <a:t> </a:t>
            </a:r>
            <a:r>
              <a:rPr lang="en-US" altLang="zh-CN" dirty="0"/>
              <a:t>then using an optimization method to minimize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Therefore, to understand how one classification model work, we need to extract its assumption, understand how its classification function is constructed, see why it has such a loss function, and get familiar with its optimization method on loss function.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coming slides, we are going to apply this methodology to take a close look at Logistic Regression.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D1334DC-42F8-5B43-95EB-9F331D03C28E}" type="slidenum">
              <a:rPr lang="en-US" smtClean="0"/>
              <a:t>6</a:t>
            </a:fld>
            <a:endParaRPr lang="en-US"/>
          </a:p>
        </p:txBody>
      </p:sp>
    </p:spTree>
    <p:extLst>
      <p:ext uri="{BB962C8B-B14F-4D97-AF65-F5344CB8AC3E}">
        <p14:creationId xmlns:p14="http://schemas.microsoft.com/office/powerpoint/2010/main" val="177037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CC33"/>
                    </a:solidFill>
                  </a:rPr>
                  <a:t>First</a:t>
                </a:r>
                <a:r>
                  <a:rPr lang="en-US" altLang="zh-CN" sz="1200" b="0" i="0" dirty="0">
                    <a:solidFill>
                      <a:srgbClr val="FFCC33"/>
                    </a:solidFill>
                  </a:rPr>
                  <a:t>, let’s talk about the assumption. In logistic regression, we assume </a:t>
                </a:r>
                <a:r>
                  <a:rPr lang="en-US" sz="1200" b="0" i="0" dirty="0">
                    <a:solidFill>
                      <a:srgbClr val="FFCC33"/>
                    </a:solidFill>
                  </a:rPr>
                  <a:t>the linear combination of weights </a:t>
                </a:r>
                <a14:m>
                  <m:oMath xmlns:m="http://schemas.openxmlformats.org/officeDocument/2006/math">
                    <m:r>
                      <m:rPr>
                        <m:sty m:val="p"/>
                      </m:rPr>
                      <a:rPr lang="en-US" sz="1200" b="0" i="0" smtClean="0">
                        <a:solidFill>
                          <a:schemeClr val="bg1"/>
                        </a:solidFill>
                        <a:latin typeface="Cambria Math" panose="02040503050406030204" pitchFamily="18" charset="0"/>
                      </a:rPr>
                      <m:t>w</m:t>
                    </m:r>
                    <m:r>
                      <a:rPr lang="en-US" sz="1200" b="0" i="0" smtClean="0">
                        <a:solidFill>
                          <a:schemeClr val="bg1"/>
                        </a:solidFill>
                        <a:latin typeface="Cambria Math" panose="02040503050406030204" pitchFamily="18" charset="0"/>
                      </a:rPr>
                      <m:t>=(</m:t>
                    </m:r>
                    <m:sSub>
                      <m:sSubPr>
                        <m:ctrlPr>
                          <a:rPr lang="en-US" sz="1200" b="0" i="1" smtClean="0">
                            <a:solidFill>
                              <a:schemeClr val="bg1"/>
                            </a:solidFill>
                            <a:latin typeface="Cambria Math" panose="02040503050406030204" pitchFamily="18" charset="0"/>
                          </a:rPr>
                        </m:ctrlPr>
                      </m:sSubPr>
                      <m:e>
                        <m:r>
                          <m:rPr>
                            <m:sty m:val="p"/>
                          </m:rPr>
                          <a:rPr lang="en-US" sz="1200" b="0" i="0" smtClean="0">
                            <a:solidFill>
                              <a:schemeClr val="bg1"/>
                            </a:solidFill>
                            <a:latin typeface="Cambria Math" panose="02040503050406030204" pitchFamily="18" charset="0"/>
                          </a:rPr>
                          <m:t>w</m:t>
                        </m:r>
                      </m:e>
                      <m:sub>
                        <m:r>
                          <a:rPr lang="en-US" sz="1200" b="0" i="0" smtClean="0">
                            <a:solidFill>
                              <a:schemeClr val="bg1"/>
                            </a:solidFill>
                            <a:latin typeface="Cambria Math" panose="02040503050406030204" pitchFamily="18" charset="0"/>
                          </a:rPr>
                          <m:t>1</m:t>
                        </m:r>
                      </m:sub>
                    </m:sSub>
                    <m:r>
                      <a:rPr lang="en-US" sz="1200" b="0" i="0" smtClean="0">
                        <a:solidFill>
                          <a:schemeClr val="bg1"/>
                        </a:solidFill>
                        <a:latin typeface="Cambria Math" panose="02040503050406030204" pitchFamily="18" charset="0"/>
                      </a:rPr>
                      <m:t>, </m:t>
                    </m:r>
                    <m:sSub>
                      <m:sSubPr>
                        <m:ctrlPr>
                          <a:rPr lang="en-US" sz="1200" b="0" i="1" smtClean="0">
                            <a:solidFill>
                              <a:schemeClr val="bg1"/>
                            </a:solidFill>
                            <a:latin typeface="Cambria Math" panose="02040503050406030204" pitchFamily="18" charset="0"/>
                          </a:rPr>
                        </m:ctrlPr>
                      </m:sSubPr>
                      <m:e>
                        <m:r>
                          <m:rPr>
                            <m:sty m:val="p"/>
                          </m:rPr>
                          <a:rPr lang="en-US" sz="1200" b="0" i="0" smtClean="0">
                            <a:solidFill>
                              <a:schemeClr val="bg1"/>
                            </a:solidFill>
                            <a:latin typeface="Cambria Math" panose="02040503050406030204" pitchFamily="18" charset="0"/>
                          </a:rPr>
                          <m:t>w</m:t>
                        </m:r>
                      </m:e>
                      <m:sub>
                        <m:r>
                          <a:rPr lang="en-US" sz="1200" b="0" i="0" smtClean="0">
                            <a:solidFill>
                              <a:schemeClr val="bg1"/>
                            </a:solidFill>
                            <a:latin typeface="Cambria Math" panose="02040503050406030204" pitchFamily="18" charset="0"/>
                          </a:rPr>
                          <m:t>2</m:t>
                        </m:r>
                      </m:sub>
                    </m:sSub>
                    <m:r>
                      <a:rPr lang="en-US" sz="1200" b="0" i="0" smtClean="0">
                        <a:solidFill>
                          <a:schemeClr val="bg1"/>
                        </a:solidFill>
                        <a:latin typeface="Cambria Math" panose="02040503050406030204" pitchFamily="18" charset="0"/>
                      </a:rPr>
                      <m:t>, ⋯, </m:t>
                    </m:r>
                    <m:sSub>
                      <m:sSubPr>
                        <m:ctrlPr>
                          <a:rPr lang="en-US" sz="1200" b="0" i="1" smtClean="0">
                            <a:solidFill>
                              <a:schemeClr val="bg1"/>
                            </a:solidFill>
                            <a:latin typeface="Cambria Math" panose="02040503050406030204" pitchFamily="18" charset="0"/>
                          </a:rPr>
                        </m:ctrlPr>
                      </m:sSubPr>
                      <m:e>
                        <m:r>
                          <m:rPr>
                            <m:sty m:val="p"/>
                          </m:rPr>
                          <a:rPr lang="en-US" sz="1200" b="0" i="0" smtClean="0">
                            <a:solidFill>
                              <a:schemeClr val="bg1"/>
                            </a:solidFill>
                            <a:latin typeface="Cambria Math" panose="02040503050406030204" pitchFamily="18" charset="0"/>
                          </a:rPr>
                          <m:t>w</m:t>
                        </m:r>
                      </m:e>
                      <m:sub>
                        <m:r>
                          <m:rPr>
                            <m:sty m:val="p"/>
                          </m:rPr>
                          <a:rPr lang="en-US" sz="1200" b="0" i="0" smtClean="0">
                            <a:solidFill>
                              <a:schemeClr val="bg1"/>
                            </a:solidFill>
                            <a:latin typeface="Cambria Math" panose="02040503050406030204" pitchFamily="18" charset="0"/>
                          </a:rPr>
                          <m:t>n</m:t>
                        </m:r>
                      </m:sub>
                    </m:sSub>
                    <m:r>
                      <a:rPr lang="en-US" sz="1200" b="0" i="0" smtClean="0">
                        <a:solidFill>
                          <a:schemeClr val="bg1"/>
                        </a:solidFill>
                        <a:latin typeface="Cambria Math" panose="02040503050406030204" pitchFamily="18" charset="0"/>
                      </a:rPr>
                      <m:t>)</m:t>
                    </m:r>
                  </m:oMath>
                </a14:m>
                <a:r>
                  <a:rPr lang="en-US" sz="1200" b="0" i="0" dirty="0">
                    <a:solidFill>
                      <a:schemeClr val="bg1"/>
                    </a:solidFill>
                  </a:rPr>
                  <a:t> </a:t>
                </a:r>
                <a:r>
                  <a:rPr lang="en-US" sz="1200" b="0" i="0" dirty="0">
                    <a:solidFill>
                      <a:srgbClr val="FFCC33"/>
                    </a:solidFill>
                  </a:rPr>
                  <a:t>and the bias </a:t>
                </a:r>
                <a14:m>
                  <m:oMath xmlns:m="http://schemas.openxmlformats.org/officeDocument/2006/math">
                    <m:r>
                      <m:rPr>
                        <m:sty m:val="p"/>
                      </m:rPr>
                      <a:rPr lang="en-US" sz="1200" b="0" i="0" smtClean="0">
                        <a:solidFill>
                          <a:schemeClr val="bg1"/>
                        </a:solidFill>
                        <a:latin typeface="Cambria Math" panose="02040503050406030204" pitchFamily="18" charset="0"/>
                      </a:rPr>
                      <m:t>b</m:t>
                    </m:r>
                    <m:r>
                      <a:rPr lang="en-US" sz="1200" b="0" i="0" smtClean="0">
                        <a:solidFill>
                          <a:schemeClr val="bg1"/>
                        </a:solidFill>
                        <a:latin typeface="Cambria Math" panose="02040503050406030204" pitchFamily="18" charset="0"/>
                      </a:rPr>
                      <m:t>∈</m:t>
                    </m:r>
                    <m:r>
                      <a:rPr lang="en-US" sz="1200" b="0" i="0" smtClean="0">
                        <a:solidFill>
                          <a:schemeClr val="bg1"/>
                        </a:solidFill>
                        <a:latin typeface="Cambria Math" panose="02040503050406030204" pitchFamily="18" charset="0"/>
                        <a:ea typeface="Cambria Math" panose="02040503050406030204" pitchFamily="18" charset="0"/>
                      </a:rPr>
                      <m:t>ℝ</m:t>
                    </m:r>
                    <m:r>
                      <a:rPr lang="en-US" sz="1200" b="0" i="0" smtClean="0">
                        <a:solidFill>
                          <a:srgbClr val="AB00F2"/>
                        </a:solidFill>
                        <a:latin typeface="Cambria Math" panose="02040503050406030204" pitchFamily="18" charset="0"/>
                      </a:rPr>
                      <m:t> </m:t>
                    </m:r>
                  </m:oMath>
                </a14:m>
                <a:r>
                  <a:rPr lang="en-US" sz="1200" b="0" i="0" dirty="0">
                    <a:solidFill>
                      <a:srgbClr val="AB00F2"/>
                    </a:solidFill>
                  </a:rPr>
                  <a:t> </a:t>
                </a:r>
                <a:r>
                  <a:rPr lang="en-US" sz="1200" b="0" i="0" dirty="0">
                    <a:solidFill>
                      <a:schemeClr val="bg1"/>
                    </a:solidFill>
                  </a:rPr>
                  <a:t>reflects </a:t>
                </a:r>
                <a:r>
                  <a:rPr lang="en-US" sz="1200" b="0" i="0" dirty="0">
                    <a:solidFill>
                      <a:srgbClr val="FFCC33"/>
                    </a:solidFill>
                  </a:rPr>
                  <a:t>a Bernoulli event</a:t>
                </a:r>
                <a:r>
                  <a:rPr lang="en-US" sz="1200" b="0" i="0" dirty="0">
                    <a:solidFill>
                      <a:schemeClr val="bg1"/>
                    </a:solidFill>
                  </a:rPr>
                  <a:t> that </a:t>
                </a:r>
                <a:r>
                  <a:rPr lang="en-US" sz="1200" b="0" i="0" dirty="0">
                    <a:solidFill>
                      <a:srgbClr val="FFCC33"/>
                    </a:solidFill>
                  </a:rPr>
                  <a:t>this datapoint belongs to</a:t>
                </a:r>
                <a:r>
                  <a:rPr lang="en-US" sz="1200" b="0" i="0" baseline="0" dirty="0">
                    <a:solidFill>
                      <a:srgbClr val="FFCC33"/>
                    </a:solidFill>
                  </a:rPr>
                  <a:t> one type, which denotes as y=1 or y=0 here.</a:t>
                </a:r>
                <a:endParaRPr lang="en-US" sz="1200" b="0" i="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In case some of you are not familiar with basic probability knowledge,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If one event is a Bernoulli</a:t>
                </a:r>
                <a:r>
                  <a:rPr lang="zh-CN" altLang="en-US" sz="1200" dirty="0">
                    <a:solidFill>
                      <a:schemeClr val="bg1"/>
                    </a:solidFill>
                  </a:rPr>
                  <a:t> </a:t>
                </a:r>
                <a:r>
                  <a:rPr lang="en-US" altLang="zh-CN" sz="1200" dirty="0">
                    <a:solidFill>
                      <a:schemeClr val="bg1"/>
                    </a:solidFill>
                  </a:rPr>
                  <a:t>event, it</a:t>
                </a:r>
                <a:r>
                  <a:rPr lang="zh-CN" altLang="en-US" sz="1200" dirty="0">
                    <a:solidFill>
                      <a:schemeClr val="bg1"/>
                    </a:solidFill>
                  </a:rPr>
                  <a:t> </a:t>
                </a:r>
                <a:r>
                  <a:rPr lang="en-US" altLang="zh-CN" sz="1200" dirty="0">
                    <a:solidFill>
                      <a:schemeClr val="bg1"/>
                    </a:solidFill>
                  </a:rPr>
                  <a:t>means its probability</a:t>
                </a:r>
                <a:r>
                  <a:rPr lang="zh-CN" altLang="en-US" sz="1200" dirty="0">
                    <a:solidFill>
                      <a:schemeClr val="bg1"/>
                    </a:solidFill>
                  </a:rPr>
                  <a:t> </a:t>
                </a:r>
                <a:r>
                  <a:rPr lang="en-US" altLang="zh-CN" sz="1200" dirty="0">
                    <a:solidFill>
                      <a:schemeClr val="bg1"/>
                    </a:solidFill>
                  </a:rPr>
                  <a:t>follows</a:t>
                </a:r>
                <a:r>
                  <a:rPr lang="zh-CN" altLang="en-US" sz="1200" dirty="0">
                    <a:solidFill>
                      <a:schemeClr val="bg1"/>
                    </a:solidFill>
                  </a:rPr>
                  <a:t> </a:t>
                </a:r>
                <a:r>
                  <a:rPr lang="en-US" sz="1200" dirty="0">
                    <a:solidFill>
                      <a:schemeClr val="bg1"/>
                    </a:solidFill>
                  </a:rPr>
                  <a:t>Bernoulli</a:t>
                </a:r>
                <a:r>
                  <a:rPr lang="zh-CN" altLang="en-US" sz="1200" dirty="0">
                    <a:solidFill>
                      <a:schemeClr val="bg1"/>
                    </a:solidFill>
                  </a:rPr>
                  <a:t> </a:t>
                </a:r>
                <a:r>
                  <a:rPr lang="en-US" altLang="zh-CN" sz="1200" dirty="0">
                    <a:solidFill>
                      <a:schemeClr val="bg1"/>
                    </a:solidFill>
                  </a:rPr>
                  <a:t>distribution, which will</a:t>
                </a:r>
                <a:r>
                  <a:rPr lang="zh-CN" altLang="en-US" sz="1200" dirty="0">
                    <a:solidFill>
                      <a:schemeClr val="bg1"/>
                    </a:solidFill>
                  </a:rPr>
                  <a:t> </a:t>
                </a:r>
                <a:r>
                  <a:rPr lang="en-US" altLang="zh-CN" sz="1200" dirty="0">
                    <a:solidFill>
                      <a:schemeClr val="bg1"/>
                    </a:solidFill>
                  </a:rPr>
                  <a:t>only</a:t>
                </a:r>
                <a:r>
                  <a:rPr lang="zh-CN" altLang="en-US" sz="1200" dirty="0">
                    <a:solidFill>
                      <a:schemeClr val="bg1"/>
                    </a:solidFill>
                  </a:rPr>
                  <a:t> </a:t>
                </a:r>
                <a:r>
                  <a:rPr lang="en-US" altLang="zh-CN" sz="1200" dirty="0">
                    <a:solidFill>
                      <a:schemeClr val="bg1"/>
                    </a:solidFill>
                  </a:rPr>
                  <a:t>have</a:t>
                </a:r>
                <a:r>
                  <a:rPr lang="zh-CN" altLang="en-US" sz="1200" dirty="0">
                    <a:solidFill>
                      <a:schemeClr val="bg1"/>
                    </a:solidFill>
                  </a:rPr>
                  <a:t> </a:t>
                </a:r>
                <a:r>
                  <a:rPr lang="en-US" altLang="zh-CN" sz="1200" dirty="0">
                    <a:solidFill>
                      <a:schemeClr val="bg1"/>
                    </a:solidFill>
                  </a:rPr>
                  <a:t>two</a:t>
                </a:r>
                <a:r>
                  <a:rPr lang="zh-CN" altLang="en-US" sz="1200" dirty="0">
                    <a:solidFill>
                      <a:schemeClr val="bg1"/>
                    </a:solidFill>
                  </a:rPr>
                  <a:t> </a:t>
                </a:r>
                <a:r>
                  <a:rPr lang="en-US" altLang="zh-CN" sz="1200" dirty="0">
                    <a:solidFill>
                      <a:schemeClr val="bg1"/>
                    </a:solidFill>
                  </a:rPr>
                  <a:t>possible</a:t>
                </a:r>
                <a:r>
                  <a:rPr lang="zh-CN" altLang="en-US" sz="1200" dirty="0">
                    <a:solidFill>
                      <a:schemeClr val="bg1"/>
                    </a:solidFill>
                  </a:rPr>
                  <a:t> </a:t>
                </a:r>
                <a:r>
                  <a:rPr lang="en-US" altLang="zh-CN" sz="1200" dirty="0">
                    <a:solidFill>
                      <a:schemeClr val="bg1"/>
                    </a:solidFill>
                  </a:rPr>
                  <a:t>outcomes, corresponds to the two possible  types in binary classification.</a:t>
                </a:r>
                <a:endParaRPr lang="en-US" sz="1200" dirty="0">
                  <a:solidFill>
                    <a:schemeClr val="bg1"/>
                  </a:solidFill>
                </a:endParaRPr>
              </a:p>
              <a:p>
                <a:endParaRPr lang="en-US" dirty="0"/>
              </a:p>
              <a:p>
                <a:r>
                  <a:rPr lang="en-US" dirty="0"/>
                  <a:t>Then is the classification function. In Logistic Regression, we use a specific kind of sigmoid function as its classification function.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In other words, a fully-working Logistic regression model (i.e., the classifier) classifies the datapoints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solidFill>
                      <a:srgbClr val="FFCC33"/>
                    </a:solidFill>
                  </a:rPr>
                  <a:t>by calculating</a:t>
                </a:r>
                <a:r>
                  <a:rPr lang="en-US" sz="1200" dirty="0">
                    <a:solidFill>
                      <a:srgbClr val="FFCC33"/>
                    </a:solidFill>
                  </a:rPr>
                  <a:t> </a:t>
                </a:r>
                <a14:m>
                  <m:oMath xmlns:m="http://schemas.openxmlformats.org/officeDocument/2006/math">
                    <m:r>
                      <a:rPr lang="en-US" sz="1200" b="0" i="1" smtClean="0">
                        <a:solidFill>
                          <a:srgbClr val="FFCC33"/>
                        </a:solidFill>
                        <a:latin typeface="Cambria Math" panose="02040503050406030204" pitchFamily="18" charset="0"/>
                      </a:rPr>
                      <m:t>𝜎</m:t>
                    </m:r>
                    <m:r>
                      <a:rPr lang="en-US" sz="1200" b="0" i="1" smtClean="0">
                        <a:solidFill>
                          <a:srgbClr val="FFCC33"/>
                        </a:solidFill>
                        <a:latin typeface="Cambria Math" panose="02040503050406030204" pitchFamily="18" charset="0"/>
                      </a:rPr>
                      <m:t>(</m:t>
                    </m:r>
                    <m:sSup>
                      <m:sSupPr>
                        <m:ctrlPr>
                          <a:rPr lang="en-US" sz="1200" b="0" i="1" smtClean="0">
                            <a:solidFill>
                              <a:srgbClr val="FFCC33"/>
                            </a:solidFill>
                            <a:latin typeface="Cambria Math" panose="02040503050406030204" pitchFamily="18" charset="0"/>
                          </a:rPr>
                        </m:ctrlPr>
                      </m:sSupPr>
                      <m:e>
                        <m:r>
                          <a:rPr lang="en-US" sz="1200" b="0" i="1" smtClean="0">
                            <a:solidFill>
                              <a:srgbClr val="FFCC33"/>
                            </a:solidFill>
                            <a:latin typeface="Cambria Math" panose="02040503050406030204" pitchFamily="18" charset="0"/>
                          </a:rPr>
                          <m:t>𝑤</m:t>
                        </m:r>
                      </m:e>
                      <m:sup>
                        <m:r>
                          <a:rPr lang="en-US" sz="1200" b="0" i="1" smtClean="0">
                            <a:solidFill>
                              <a:srgbClr val="FFCC33"/>
                            </a:solidFill>
                            <a:latin typeface="Cambria Math" panose="02040503050406030204" pitchFamily="18" charset="0"/>
                          </a:rPr>
                          <m:t>𝑇</m:t>
                        </m:r>
                      </m:sup>
                    </m:sSup>
                    <m:r>
                      <a:rPr lang="en-US" sz="1200" b="0" i="1" smtClean="0">
                        <a:solidFill>
                          <a:srgbClr val="FFCC33"/>
                        </a:solidFill>
                        <a:latin typeface="Cambria Math" panose="02040503050406030204" pitchFamily="18" charset="0"/>
                      </a:rPr>
                      <m:t>⋅</m:t>
                    </m:r>
                    <m:r>
                      <a:rPr lang="en-US" sz="1200" b="0" i="1" smtClean="0">
                        <a:solidFill>
                          <a:srgbClr val="FFCC33"/>
                        </a:solidFill>
                        <a:latin typeface="Cambria Math" panose="02040503050406030204" pitchFamily="18" charset="0"/>
                      </a:rPr>
                      <m:t>𝑥</m:t>
                    </m:r>
                    <m:r>
                      <a:rPr lang="en-US" sz="1200" b="0" i="1" smtClean="0">
                        <a:solidFill>
                          <a:srgbClr val="FFCC33"/>
                        </a:solidFill>
                        <a:latin typeface="Cambria Math" panose="02040503050406030204" pitchFamily="18" charset="0"/>
                      </a:rPr>
                      <m:t>+</m:t>
                    </m:r>
                    <m:r>
                      <a:rPr lang="en-US" sz="1200" b="0" i="1" smtClean="0">
                        <a:solidFill>
                          <a:srgbClr val="FFCC33"/>
                        </a:solidFill>
                        <a:latin typeface="Cambria Math" panose="02040503050406030204" pitchFamily="18" charset="0"/>
                      </a:rPr>
                      <m:t>𝑏</m:t>
                    </m:r>
                    <m:r>
                      <a:rPr lang="en-US" sz="1200" b="0" i="1" smtClean="0">
                        <a:solidFill>
                          <a:srgbClr val="FFCC33"/>
                        </a:solidFill>
                        <a:latin typeface="Cambria Math" panose="02040503050406030204" pitchFamily="18" charset="0"/>
                      </a:rPr>
                      <m:t>)</m:t>
                    </m:r>
                  </m:oMath>
                </a14:m>
                <a:r>
                  <a:rPr lang="en-US" sz="1200" dirty="0"/>
                  <a:t> </a:t>
                </a:r>
                <a:r>
                  <a:rPr lang="en-US" sz="1200" dirty="0">
                    <a:solidFill>
                      <a:schemeClr val="bg1"/>
                    </a:solidFill>
                  </a:rPr>
                  <a:t>and decide which category the given datapoint belongs to </a:t>
                </a:r>
                <a:r>
                  <a:rPr lang="en-US" sz="1200" b="1" i="1" dirty="0">
                    <a:solidFill>
                      <a:srgbClr val="FFCC33"/>
                    </a:solidFill>
                  </a:rPr>
                  <a:t>according to the computed probability</a:t>
                </a:r>
                <a:r>
                  <a:rPr lang="en-US" sz="1200" dirty="0">
                    <a:solidFill>
                      <a:schemeClr val="bg1"/>
                    </a:solidFill>
                  </a:rPr>
                  <a:t>.</a:t>
                </a: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solidFill>
                      <a:srgbClr val="FFCC33"/>
                    </a:solidFill>
                  </a:rPr>
                  <a:t>the linear combination of weights </a:t>
                </a:r>
                <a:r>
                  <a:rPr lang="en-US" sz="1200" b="1" i="0">
                    <a:solidFill>
                      <a:schemeClr val="bg1"/>
                    </a:solidFill>
                    <a:latin typeface="Cambria Math" panose="02040503050406030204" pitchFamily="18" charset="0"/>
                  </a:rPr>
                  <a:t>𝒘=(𝒘_𝟏, 𝒘_𝟐, ⋯, 𝒘_𝒏)</a:t>
                </a:r>
                <a:r>
                  <a:rPr lang="en-US" sz="1200" b="1" i="1" dirty="0">
                    <a:solidFill>
                      <a:schemeClr val="bg1"/>
                    </a:solidFill>
                  </a:rPr>
                  <a:t> </a:t>
                </a:r>
                <a:r>
                  <a:rPr lang="en-US" sz="1200" b="1" i="1" dirty="0">
                    <a:solidFill>
                      <a:srgbClr val="FFCC33"/>
                    </a:solidFill>
                  </a:rPr>
                  <a:t>and the bias </a:t>
                </a:r>
                <a:r>
                  <a:rPr lang="en-US" sz="1200" b="1" i="0">
                    <a:solidFill>
                      <a:schemeClr val="bg1"/>
                    </a:solidFill>
                    <a:latin typeface="Cambria Math" panose="02040503050406030204" pitchFamily="18" charset="0"/>
                  </a:rPr>
                  <a:t>𝒃∈</a:t>
                </a:r>
                <a:r>
                  <a:rPr lang="en-US" sz="1200" b="1" i="0">
                    <a:solidFill>
                      <a:schemeClr val="bg1"/>
                    </a:solidFill>
                    <a:latin typeface="Cambria Math" panose="02040503050406030204" pitchFamily="18" charset="0"/>
                    <a:ea typeface="Cambria Math" panose="02040503050406030204" pitchFamily="18" charset="0"/>
                  </a:rPr>
                  <a:t>ℝ</a:t>
                </a:r>
                <a:r>
                  <a:rPr lang="en-US" sz="1200" b="1" i="0">
                    <a:solidFill>
                      <a:srgbClr val="AB00F2"/>
                    </a:solidFill>
                    <a:latin typeface="Cambria Math" panose="02040503050406030204" pitchFamily="18" charset="0"/>
                  </a:rPr>
                  <a:t> </a:t>
                </a:r>
                <a:r>
                  <a:rPr lang="en-US" sz="1200" b="1" i="1" dirty="0">
                    <a:solidFill>
                      <a:srgbClr val="AB00F2"/>
                    </a:solidFill>
                  </a:rPr>
                  <a:t> </a:t>
                </a:r>
                <a:r>
                  <a:rPr lang="en-US" sz="1200" dirty="0">
                    <a:solidFill>
                      <a:schemeClr val="bg1"/>
                    </a:solidFill>
                  </a:rPr>
                  <a:t>reflects </a:t>
                </a:r>
                <a:r>
                  <a:rPr lang="en-US" sz="1200" b="1" i="1" dirty="0">
                    <a:solidFill>
                      <a:srgbClr val="FFCC33"/>
                    </a:solidFill>
                  </a:rPr>
                  <a:t>a Bernoulli event</a:t>
                </a:r>
                <a:r>
                  <a:rPr lang="en-US" sz="1200" dirty="0">
                    <a:solidFill>
                      <a:schemeClr val="bg1"/>
                    </a:solidFill>
                  </a:rPr>
                  <a:t> that </a:t>
                </a:r>
                <a:r>
                  <a:rPr lang="en-US" sz="1200" b="1" i="1" dirty="0">
                    <a:solidFill>
                      <a:srgbClr val="FFCC33"/>
                    </a:solidFill>
                  </a:rPr>
                  <a:t>this datapoint belongs to some type</a:t>
                </a:r>
                <a:r>
                  <a:rPr lang="en-US" sz="12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Bernoulli</a:t>
                </a:r>
                <a:r>
                  <a:rPr lang="zh-CN" altLang="en-US" sz="1200" dirty="0">
                    <a:solidFill>
                      <a:schemeClr val="bg1"/>
                    </a:solidFill>
                  </a:rPr>
                  <a:t> </a:t>
                </a:r>
                <a:r>
                  <a:rPr lang="en-US" altLang="zh-CN" sz="1200" dirty="0">
                    <a:solidFill>
                      <a:schemeClr val="bg1"/>
                    </a:solidFill>
                  </a:rPr>
                  <a:t>event</a:t>
                </a:r>
                <a:r>
                  <a:rPr lang="zh-CN" altLang="en-US" sz="1200" dirty="0">
                    <a:solidFill>
                      <a:schemeClr val="bg1"/>
                    </a:solidFill>
                  </a:rPr>
                  <a:t> </a:t>
                </a:r>
                <a:r>
                  <a:rPr lang="en-US" altLang="zh-CN" sz="1200" dirty="0">
                    <a:solidFill>
                      <a:schemeClr val="bg1"/>
                    </a:solidFill>
                  </a:rPr>
                  <a:t>-&gt;</a:t>
                </a:r>
                <a:r>
                  <a:rPr lang="zh-CN" altLang="en-US" sz="1200" dirty="0">
                    <a:solidFill>
                      <a:schemeClr val="bg1"/>
                    </a:solidFill>
                  </a:rPr>
                  <a:t> </a:t>
                </a:r>
                <a:r>
                  <a:rPr lang="en-US" altLang="zh-CN" sz="1200" dirty="0">
                    <a:solidFill>
                      <a:schemeClr val="bg1"/>
                    </a:solidFill>
                  </a:rPr>
                  <a:t>follows</a:t>
                </a:r>
                <a:r>
                  <a:rPr lang="zh-CN" altLang="en-US" sz="1200" dirty="0">
                    <a:solidFill>
                      <a:schemeClr val="bg1"/>
                    </a:solidFill>
                  </a:rPr>
                  <a:t> </a:t>
                </a:r>
                <a:r>
                  <a:rPr lang="en-US" sz="1200" dirty="0">
                    <a:solidFill>
                      <a:schemeClr val="bg1"/>
                    </a:solidFill>
                  </a:rPr>
                  <a:t>Bernoulli</a:t>
                </a:r>
                <a:r>
                  <a:rPr lang="zh-CN" altLang="en-US" sz="1200" dirty="0">
                    <a:solidFill>
                      <a:schemeClr val="bg1"/>
                    </a:solidFill>
                  </a:rPr>
                  <a:t> </a:t>
                </a:r>
                <a:r>
                  <a:rPr lang="en-US" altLang="zh-CN" sz="1200" dirty="0">
                    <a:solidFill>
                      <a:schemeClr val="bg1"/>
                    </a:solidFill>
                  </a:rPr>
                  <a:t>distribution</a:t>
                </a:r>
                <a:r>
                  <a:rPr lang="zh-CN" altLang="en-US" sz="1200" dirty="0">
                    <a:solidFill>
                      <a:schemeClr val="bg1"/>
                    </a:solidFill>
                  </a:rPr>
                  <a:t> </a:t>
                </a:r>
                <a:r>
                  <a:rPr lang="en-US" altLang="zh-CN" sz="1200" dirty="0">
                    <a:solidFill>
                      <a:schemeClr val="bg1"/>
                    </a:solidFill>
                  </a:rPr>
                  <a:t>-&gt;</a:t>
                </a:r>
                <a:r>
                  <a:rPr lang="zh-CN" altLang="en-US" sz="1200" dirty="0">
                    <a:solidFill>
                      <a:schemeClr val="bg1"/>
                    </a:solidFill>
                  </a:rPr>
                  <a:t> </a:t>
                </a:r>
                <a:r>
                  <a:rPr lang="en-US" altLang="zh-CN" sz="1200" dirty="0">
                    <a:solidFill>
                      <a:schemeClr val="bg1"/>
                    </a:solidFill>
                  </a:rPr>
                  <a:t>this</a:t>
                </a:r>
                <a:r>
                  <a:rPr lang="zh-CN" altLang="en-US" sz="1200" dirty="0">
                    <a:solidFill>
                      <a:schemeClr val="bg1"/>
                    </a:solidFill>
                  </a:rPr>
                  <a:t> </a:t>
                </a:r>
                <a:r>
                  <a:rPr lang="en-US" altLang="zh-CN" sz="1200" dirty="0">
                    <a:solidFill>
                      <a:schemeClr val="bg1"/>
                    </a:solidFill>
                  </a:rPr>
                  <a:t>event</a:t>
                </a:r>
                <a:r>
                  <a:rPr lang="zh-CN" altLang="en-US" sz="1200" dirty="0">
                    <a:solidFill>
                      <a:schemeClr val="bg1"/>
                    </a:solidFill>
                  </a:rPr>
                  <a:t> </a:t>
                </a:r>
                <a:r>
                  <a:rPr lang="en-US" altLang="zh-CN" sz="1200" dirty="0">
                    <a:solidFill>
                      <a:schemeClr val="bg1"/>
                    </a:solidFill>
                  </a:rPr>
                  <a:t>will</a:t>
                </a:r>
                <a:r>
                  <a:rPr lang="zh-CN" altLang="en-US" sz="1200" dirty="0">
                    <a:solidFill>
                      <a:schemeClr val="bg1"/>
                    </a:solidFill>
                  </a:rPr>
                  <a:t> </a:t>
                </a:r>
                <a:r>
                  <a:rPr lang="en-US" altLang="zh-CN" sz="1200" dirty="0">
                    <a:solidFill>
                      <a:schemeClr val="bg1"/>
                    </a:solidFill>
                  </a:rPr>
                  <a:t>only</a:t>
                </a:r>
                <a:r>
                  <a:rPr lang="zh-CN" altLang="en-US" sz="1200" dirty="0">
                    <a:solidFill>
                      <a:schemeClr val="bg1"/>
                    </a:solidFill>
                  </a:rPr>
                  <a:t> </a:t>
                </a:r>
                <a:r>
                  <a:rPr lang="en-US" altLang="zh-CN" sz="1200" dirty="0">
                    <a:solidFill>
                      <a:schemeClr val="bg1"/>
                    </a:solidFill>
                  </a:rPr>
                  <a:t>have</a:t>
                </a:r>
                <a:r>
                  <a:rPr lang="zh-CN" altLang="en-US" sz="1200" dirty="0">
                    <a:solidFill>
                      <a:schemeClr val="bg1"/>
                    </a:solidFill>
                  </a:rPr>
                  <a:t> </a:t>
                </a:r>
                <a:r>
                  <a:rPr lang="en-US" altLang="zh-CN" sz="1200" dirty="0">
                    <a:solidFill>
                      <a:schemeClr val="bg1"/>
                    </a:solidFill>
                  </a:rPr>
                  <a:t>two</a:t>
                </a:r>
                <a:r>
                  <a:rPr lang="zh-CN" altLang="en-US" sz="1200" dirty="0">
                    <a:solidFill>
                      <a:schemeClr val="bg1"/>
                    </a:solidFill>
                  </a:rPr>
                  <a:t> </a:t>
                </a:r>
                <a:r>
                  <a:rPr lang="en-US" altLang="zh-CN" sz="1200" dirty="0">
                    <a:solidFill>
                      <a:schemeClr val="bg1"/>
                    </a:solidFill>
                  </a:rPr>
                  <a:t>possible</a:t>
                </a:r>
                <a:r>
                  <a:rPr lang="zh-CN" altLang="en-US" sz="1200" dirty="0">
                    <a:solidFill>
                      <a:schemeClr val="bg1"/>
                    </a:solidFill>
                  </a:rPr>
                  <a:t> </a:t>
                </a:r>
                <a:r>
                  <a:rPr lang="en-US" altLang="zh-CN" sz="1200" dirty="0">
                    <a:solidFill>
                      <a:schemeClr val="bg1"/>
                    </a:solidFill>
                  </a:rPr>
                  <a:t>outcomes, which corresponds to the two types of our binary classification.</a:t>
                </a:r>
                <a:endParaRPr lang="en-US" sz="1200" dirty="0">
                  <a:solidFill>
                    <a:schemeClr val="bg1"/>
                  </a:solidFill>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In other words, a fully-working Logistic regression model (i.e., the classifier) classifies the datapoints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solidFill>
                      <a:srgbClr val="FFCC33"/>
                    </a:solidFill>
                  </a:rPr>
                  <a:t>by calculating</a:t>
                </a:r>
                <a:r>
                  <a:rPr lang="en-US" sz="1200" dirty="0">
                    <a:solidFill>
                      <a:srgbClr val="FFCC33"/>
                    </a:solidFill>
                  </a:rPr>
                  <a:t> </a:t>
                </a:r>
                <a:r>
                  <a:rPr lang="en-US" sz="1200" b="0" i="0">
                    <a:solidFill>
                      <a:srgbClr val="FFCC33"/>
                    </a:solidFill>
                    <a:latin typeface="Cambria Math" panose="02040503050406030204" pitchFamily="18" charset="0"/>
                  </a:rPr>
                  <a:t>𝜎(𝑤^𝑇⋅𝑥+𝑏)</a:t>
                </a:r>
                <a:r>
                  <a:rPr lang="en-US" sz="1200" dirty="0"/>
                  <a:t> </a:t>
                </a:r>
                <a:r>
                  <a:rPr lang="en-US" sz="1200" dirty="0">
                    <a:solidFill>
                      <a:schemeClr val="bg1"/>
                    </a:solidFill>
                  </a:rPr>
                  <a:t>and decide which category the given datapoint belongs to </a:t>
                </a:r>
                <a:r>
                  <a:rPr lang="en-US" sz="1200" b="1" i="1" dirty="0">
                    <a:solidFill>
                      <a:srgbClr val="FFCC33"/>
                    </a:solidFill>
                  </a:rPr>
                  <a:t>according to the computed probability</a:t>
                </a:r>
                <a:r>
                  <a:rPr lang="en-US" sz="1200" dirty="0">
                    <a:solidFill>
                      <a:schemeClr val="bg1"/>
                    </a:solidFill>
                  </a:rPr>
                  <a:t>.</a:t>
                </a:r>
                <a:r>
                  <a:rPr lang="en-US" sz="1200" dirty="0"/>
                  <a:t>.</a:t>
                </a:r>
              </a:p>
              <a:p>
                <a:endParaRPr lang="en-US" dirty="0"/>
              </a:p>
            </p:txBody>
          </p:sp>
        </mc:Fallback>
      </mc:AlternateContent>
      <p:sp>
        <p:nvSpPr>
          <p:cNvPr id="4" name="Slide Number Placeholder 3"/>
          <p:cNvSpPr>
            <a:spLocks noGrp="1"/>
          </p:cNvSpPr>
          <p:nvPr>
            <p:ph type="sldNum" sz="quarter" idx="5"/>
          </p:nvPr>
        </p:nvSpPr>
        <p:spPr/>
        <p:txBody>
          <a:bodyPr/>
          <a:lstStyle/>
          <a:p>
            <a:fld id="{CD1334DC-42F8-5B43-95EB-9F331D03C28E}" type="slidenum">
              <a:rPr lang="en-US" smtClean="0"/>
              <a:t>7</a:t>
            </a:fld>
            <a:endParaRPr lang="en-US"/>
          </a:p>
        </p:txBody>
      </p:sp>
    </p:spTree>
    <p:extLst>
      <p:ext uri="{BB962C8B-B14F-4D97-AF65-F5344CB8AC3E}">
        <p14:creationId xmlns:p14="http://schemas.microsoft.com/office/powerpoint/2010/main" val="2806679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So why sigmoid function is chosen? It’s because one of its core characteristics.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r>
                  <a:rPr lang="en-US" sz="1200" dirty="0">
                    <a:solidFill>
                      <a:schemeClr val="bg1"/>
                    </a:solidFill>
                  </a:rPr>
                  <a:t>Sigmoid</a:t>
                </a:r>
                <a:r>
                  <a:rPr lang="en-US" sz="1200" baseline="0" dirty="0">
                    <a:solidFill>
                      <a:schemeClr val="bg1"/>
                    </a:solidFill>
                  </a:rPr>
                  <a:t> function </a:t>
                </a:r>
                <a:r>
                  <a:rPr lang="en-US" sz="1200" dirty="0">
                    <a:solidFill>
                      <a:schemeClr val="bg1"/>
                    </a:solidFill>
                  </a:rPr>
                  <a:t>is capable of mapping </a:t>
                </a:r>
                <a:r>
                  <a:rPr lang="en-GB" sz="1200" dirty="0">
                    <a:solidFill>
                      <a:schemeClr val="bg1"/>
                    </a:solidFill>
                  </a:rPr>
                  <a:t>real numbers in </a:t>
                </a:r>
                <a14:m>
                  <m:oMath xmlns:m="http://schemas.openxmlformats.org/officeDocument/2006/math">
                    <m:d>
                      <m:dPr>
                        <m:ctrlPr>
                          <a:rPr lang="en-US" sz="1200" i="1">
                            <a:solidFill>
                              <a:schemeClr val="bg1"/>
                            </a:solidFill>
                            <a:latin typeface="Cambria Math" panose="02040503050406030204" pitchFamily="18" charset="0"/>
                          </a:rPr>
                        </m:ctrlPr>
                      </m:dPr>
                      <m:e>
                        <m:r>
                          <a:rPr lang="en-US" sz="1200">
                            <a:solidFill>
                              <a:schemeClr val="bg1"/>
                            </a:solidFill>
                            <a:latin typeface="Cambria Math" panose="02040503050406030204" pitchFamily="18" charset="0"/>
                          </a:rPr>
                          <m:t>−</m:t>
                        </m:r>
                        <m:r>
                          <a:rPr lang="en-US" sz="1200" i="1">
                            <a:solidFill>
                              <a:schemeClr val="bg1"/>
                            </a:solidFill>
                            <a:latin typeface="Cambria Math" panose="02040503050406030204" pitchFamily="18" charset="0"/>
                          </a:rPr>
                          <m:t>∞, ∞</m:t>
                        </m:r>
                      </m:e>
                    </m:d>
                  </m:oMath>
                </a14:m>
                <a:r>
                  <a:rPr lang="en-US" sz="1200" dirty="0">
                    <a:solidFill>
                      <a:schemeClr val="bg1"/>
                    </a:solidFill>
                  </a:rPr>
                  <a:t> to </a:t>
                </a:r>
                <a:r>
                  <a:rPr lang="en-GB" sz="1200" dirty="0">
                    <a:solidFill>
                      <a:schemeClr val="bg1"/>
                    </a:solidFill>
                  </a:rPr>
                  <a:t>values ranging from </a:t>
                </a:r>
                <a14:m>
                  <m:oMath xmlns:m="http://schemas.openxmlformats.org/officeDocument/2006/math">
                    <m:d>
                      <m:dPr>
                        <m:ctrlPr>
                          <a:rPr lang="en-US" sz="1200" i="1">
                            <a:solidFill>
                              <a:schemeClr val="bg1"/>
                            </a:solidFill>
                            <a:latin typeface="Cambria Math" panose="02040503050406030204" pitchFamily="18" charset="0"/>
                          </a:rPr>
                        </m:ctrlPr>
                      </m:dPr>
                      <m:e>
                        <m:r>
                          <a:rPr lang="en-US" sz="1200" i="1">
                            <a:solidFill>
                              <a:schemeClr val="bg1"/>
                            </a:solidFill>
                            <a:latin typeface="Cambria Math" panose="02040503050406030204" pitchFamily="18" charset="0"/>
                          </a:rPr>
                          <m:t>0, 1</m:t>
                        </m:r>
                      </m:e>
                    </m:d>
                  </m:oMath>
                </a14:m>
                <a:r>
                  <a:rPr lang="en-US" dirty="0"/>
                  <a:t>, which make it a perfect solution for us</a:t>
                </a:r>
                <a:r>
                  <a:rPr lang="en-US" baseline="0" dirty="0"/>
                  <a:t> to convert </a:t>
                </a:r>
                <a:r>
                  <a:rPr lang="en-US" sz="1200" b="0" i="0" dirty="0">
                    <a:solidFill>
                      <a:srgbClr val="FFCC33"/>
                    </a:solidFill>
                  </a:rPr>
                  <a:t>the linear combination of weights and the bias into the</a:t>
                </a:r>
                <a:r>
                  <a:rPr lang="en-US" sz="1200" b="0" i="0" baseline="0" dirty="0">
                    <a:solidFill>
                      <a:srgbClr val="FFCC33"/>
                    </a:solidFill>
                  </a:rPr>
                  <a:t> </a:t>
                </a:r>
                <a:r>
                  <a:rPr lang="en-US" sz="1200" b="0" i="0" dirty="0">
                    <a:solidFill>
                      <a:srgbClr val="FFCC33"/>
                    </a:solidFill>
                  </a:rPr>
                  <a:t>probability value.</a:t>
                </a:r>
              </a:p>
              <a:p>
                <a:endParaRPr lang="en-US" sz="1200" b="0" i="0" dirty="0">
                  <a:solidFill>
                    <a:srgbClr val="FFCC33"/>
                  </a:solidFill>
                </a:endParaRPr>
              </a:p>
              <a:p>
                <a:r>
                  <a:rPr lang="en-US" sz="1200" b="0" i="0" dirty="0">
                    <a:solidFill>
                      <a:srgbClr val="FFCC33"/>
                    </a:solidFill>
                  </a:rPr>
                  <a:t>Sigmoid Function is also called “Logistic Function” since it’s the inverse of logic functions. So what is “Logit function”?</a:t>
                </a:r>
                <a:endParaRPr lang="en-US" dirty="0"/>
              </a:p>
            </p:txBody>
          </p:sp>
        </mc:Choice>
        <mc:Fallback xmlns="">
          <p:sp>
            <p:nvSpPr>
              <p:cNvPr id="3" name="Notes Placeholder 2"/>
              <p:cNvSpPr>
                <a:spLocks noGrp="1"/>
              </p:cNvSpPr>
              <p:nvPr>
                <p:ph type="body" idx="1"/>
              </p:nvPr>
            </p:nvSpPr>
            <p:spPr/>
            <p:txBody>
              <a:bodyPr/>
              <a:lstStyle/>
              <a:p>
                <a:r>
                  <a:rPr lang="en-US" sz="1200" dirty="0">
                    <a:solidFill>
                      <a:schemeClr val="bg1"/>
                    </a:solidFill>
                  </a:rPr>
                  <a:t>It is capable of mapping </a:t>
                </a:r>
                <a:r>
                  <a:rPr lang="en-GB" sz="1200" dirty="0">
                    <a:solidFill>
                      <a:schemeClr val="bg1"/>
                    </a:solidFill>
                  </a:rPr>
                  <a:t>real numbers in </a:t>
                </a:r>
                <a:r>
                  <a:rPr lang="en-US" sz="1200" i="0">
                    <a:solidFill>
                      <a:schemeClr val="bg1"/>
                    </a:solidFill>
                    <a:latin typeface="Cambria Math" panose="02040503050406030204" pitchFamily="18" charset="0"/>
                  </a:rPr>
                  <a:t>(−∞, ∞)</a:t>
                </a:r>
                <a:r>
                  <a:rPr lang="en-US" sz="1200" dirty="0">
                    <a:solidFill>
                      <a:schemeClr val="bg1"/>
                    </a:solidFill>
                  </a:rPr>
                  <a:t> to </a:t>
                </a:r>
                <a:r>
                  <a:rPr lang="en-GB" sz="1200" dirty="0">
                    <a:solidFill>
                      <a:schemeClr val="bg1"/>
                    </a:solidFill>
                  </a:rPr>
                  <a:t>values ranging from </a:t>
                </a:r>
                <a:r>
                  <a:rPr lang="en-US" sz="1200" i="0">
                    <a:solidFill>
                      <a:schemeClr val="bg1"/>
                    </a:solidFill>
                    <a:latin typeface="Cambria Math" panose="02040503050406030204" pitchFamily="18" charset="0"/>
                  </a:rPr>
                  <a:t>(0, 1)</a:t>
                </a:r>
                <a:r>
                  <a:rPr lang="en-US" sz="1200" dirty="0">
                    <a:solidFill>
                      <a:schemeClr val="bg1"/>
                    </a:solidFill>
                  </a:rPr>
                  <a:t>. </a:t>
                </a:r>
                <a:endParaRPr lang="en-US" dirty="0"/>
              </a:p>
            </p:txBody>
          </p:sp>
        </mc:Fallback>
      </mc:AlternateContent>
      <p:sp>
        <p:nvSpPr>
          <p:cNvPr id="4" name="Slide Number Placeholder 3"/>
          <p:cNvSpPr>
            <a:spLocks noGrp="1"/>
          </p:cNvSpPr>
          <p:nvPr>
            <p:ph type="sldNum" sz="quarter" idx="5"/>
          </p:nvPr>
        </p:nvSpPr>
        <p:spPr/>
        <p:txBody>
          <a:bodyPr/>
          <a:lstStyle/>
          <a:p>
            <a:fld id="{CD1334DC-42F8-5B43-95EB-9F331D03C28E}" type="slidenum">
              <a:rPr lang="en-US" smtClean="0"/>
              <a:t>8</a:t>
            </a:fld>
            <a:endParaRPr lang="en-US"/>
          </a:p>
        </p:txBody>
      </p:sp>
    </p:spTree>
    <p:extLst>
      <p:ext uri="{BB962C8B-B14F-4D97-AF65-F5344CB8AC3E}">
        <p14:creationId xmlns:p14="http://schemas.microsoft.com/office/powerpoint/2010/main" val="2079452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rPr>
                  <a:t>The so-called “logit function” is the logarithm of the odds-ratio. It maps probability values from </a:t>
                </a:r>
                <a14:m>
                  <m:oMath xmlns:m="http://schemas.openxmlformats.org/officeDocument/2006/math">
                    <m:r>
                      <a:rPr lang="en-US" sz="1200" b="0" i="1" smtClean="0">
                        <a:solidFill>
                          <a:schemeClr val="bg1"/>
                        </a:solidFill>
                        <a:latin typeface="Cambria Math" panose="02040503050406030204" pitchFamily="18" charset="0"/>
                      </a:rPr>
                      <m:t>(0, 1)</m:t>
                    </m:r>
                  </m:oMath>
                </a14:m>
                <a:r>
                  <a:rPr lang="en-GB" sz="1200" dirty="0">
                    <a:solidFill>
                      <a:schemeClr val="bg1"/>
                    </a:solidFill>
                  </a:rPr>
                  <a:t> to real numbers in </a:t>
                </a:r>
                <a14:m>
                  <m:oMath xmlns:m="http://schemas.openxmlformats.org/officeDocument/2006/math">
                    <m:r>
                      <a:rPr lang="en-US" sz="1200" b="0" i="0" smtClean="0">
                        <a:solidFill>
                          <a:schemeClr val="bg1"/>
                        </a:solidFill>
                        <a:latin typeface="Cambria Math" panose="02040503050406030204" pitchFamily="18" charset="0"/>
                      </a:rPr>
                      <m:t>(−</m:t>
                    </m:r>
                    <m:r>
                      <a:rPr lang="en-US" sz="1200" b="0" i="1" smtClean="0">
                        <a:solidFill>
                          <a:schemeClr val="bg1"/>
                        </a:solidFill>
                        <a:latin typeface="Cambria Math" panose="02040503050406030204" pitchFamily="18" charset="0"/>
                      </a:rPr>
                      <m:t>∞, ∞)</m:t>
                    </m:r>
                  </m:oMath>
                </a14:m>
                <a:r>
                  <a:rPr lang="en-US" altLang="en-US" sz="1200" dirty="0">
                    <a:solidFill>
                      <a:schemeClr val="bg1"/>
                    </a:solidFill>
                  </a:rPr>
                  <a:t>.</a:t>
                </a:r>
                <a:endParaRPr lang="en-US" dirty="0"/>
              </a:p>
              <a:p>
                <a:endParaRPr lang="en-GB" sz="1200" dirty="0">
                  <a:solidFill>
                    <a:schemeClr val="bg1"/>
                  </a:solidFill>
                </a:endParaRPr>
              </a:p>
              <a:p>
                <a:r>
                  <a:rPr lang="en-GB" sz="1200" dirty="0">
                    <a:solidFill>
                      <a:schemeClr val="bg1"/>
                    </a:solidFill>
                  </a:rPr>
                  <a:t>The odds of an event is the ratio of the probability that the event will happen to the probability that the event will not happen</a:t>
                </a:r>
                <a:r>
                  <a:rPr lang="en-US" sz="1200" dirty="0">
                    <a:solidFill>
                      <a:schemeClr val="bg1"/>
                    </a:solidFill>
                  </a:rPr>
                  <a:t>, just as the equation on the screen reveals.</a:t>
                </a:r>
              </a:p>
              <a:p>
                <a:endParaRPr lang="en-US" sz="1200" dirty="0">
                  <a:solidFill>
                    <a:schemeClr val="bg1"/>
                  </a:solidFill>
                </a:endParaRPr>
              </a:p>
              <a:p>
                <a:endParaRPr lang="en-US" sz="1200" dirty="0">
                  <a:solidFill>
                    <a:schemeClr val="bg1"/>
                  </a:solidFill>
                </a:endParaRPr>
              </a:p>
            </p:txBody>
          </p:sp>
        </mc:Choice>
        <mc:Fallback xmlns="">
          <p:sp>
            <p:nvSpPr>
              <p:cNvPr id="3" name="Notes Placeholder 2"/>
              <p:cNvSpPr>
                <a:spLocks noGrp="1"/>
              </p:cNvSpPr>
              <p:nvPr>
                <p:ph type="body" idx="1"/>
              </p:nvPr>
            </p:nvSpPr>
            <p:spPr/>
            <p:txBody>
              <a:bodyPr/>
              <a:lstStyle/>
              <a:p>
                <a:r>
                  <a:rPr lang="en-GB" sz="1200" dirty="0">
                    <a:solidFill>
                      <a:schemeClr val="bg1"/>
                    </a:solidFill>
                  </a:rPr>
                  <a:t>The odds of an event is the ratio of the probability that the event will happen to the probability that the event will not happen</a:t>
                </a:r>
                <a:r>
                  <a:rPr lang="en-US" altLang="zh-CN" sz="1200" dirty="0">
                    <a:solidFill>
                      <a:schemeClr val="bg1"/>
                    </a:solidFill>
                  </a:rPr>
                  <a:t>.</a:t>
                </a:r>
              </a:p>
              <a:p>
                <a:endParaRPr lang="en-US" sz="1200" dirty="0">
                  <a:solidFill>
                    <a:schemeClr val="bg1"/>
                  </a:solidFill>
                </a:endParaRPr>
              </a:p>
              <a:p>
                <a:endParaRPr lang="en-US" sz="1200" dirty="0">
                  <a:solidFill>
                    <a:schemeClr val="bg1"/>
                  </a:solidFill>
                </a:endParaRPr>
              </a:p>
              <a:p>
                <a:r>
                  <a:rPr lang="en-US" sz="1200" dirty="0">
                    <a:solidFill>
                      <a:schemeClr val="bg1"/>
                    </a:solidFill>
                  </a:rPr>
                  <a:t>The</a:t>
                </a:r>
                <a:r>
                  <a:rPr lang="zh-CN" altLang="en-US" sz="1200" dirty="0">
                    <a:solidFill>
                      <a:schemeClr val="bg1"/>
                    </a:solidFill>
                  </a:rPr>
                  <a:t> </a:t>
                </a:r>
                <a:r>
                  <a:rPr lang="en-US" altLang="zh-CN" sz="1200" dirty="0">
                    <a:solidFill>
                      <a:schemeClr val="bg1"/>
                    </a:solidFill>
                  </a:rPr>
                  <a:t>logit</a:t>
                </a:r>
                <a:r>
                  <a:rPr lang="zh-CN" altLang="en-US" sz="1200" dirty="0">
                    <a:solidFill>
                      <a:schemeClr val="bg1"/>
                    </a:solidFill>
                  </a:rPr>
                  <a:t> </a:t>
                </a:r>
                <a:r>
                  <a:rPr lang="en-GB" sz="1200" dirty="0">
                    <a:solidFill>
                      <a:schemeClr val="bg1"/>
                    </a:solidFill>
                  </a:rPr>
                  <a:t>It maps probability values from </a:t>
                </a:r>
                <a:r>
                  <a:rPr lang="en-US" sz="1200" b="0" i="0">
                    <a:solidFill>
                      <a:schemeClr val="bg1"/>
                    </a:solidFill>
                    <a:latin typeface="Cambria Math" panose="02040503050406030204" pitchFamily="18" charset="0"/>
                  </a:rPr>
                  <a:t>(0, 1)</a:t>
                </a:r>
                <a:r>
                  <a:rPr lang="en-GB" sz="1200" dirty="0">
                    <a:solidFill>
                      <a:schemeClr val="bg1"/>
                    </a:solidFill>
                  </a:rPr>
                  <a:t> to real numbers in </a:t>
                </a:r>
                <a:r>
                  <a:rPr lang="en-US" sz="1200" b="0" i="0">
                    <a:solidFill>
                      <a:schemeClr val="bg1"/>
                    </a:solidFill>
                    <a:latin typeface="Cambria Math" panose="02040503050406030204" pitchFamily="18" charset="0"/>
                  </a:rPr>
                  <a:t>(−∞, ∞)</a:t>
                </a:r>
                <a:r>
                  <a:rPr lang="en-US" altLang="en-US" sz="1200" dirty="0">
                    <a:solidFill>
                      <a:schemeClr val="bg1"/>
                    </a:solidFill>
                  </a:rPr>
                  <a:t>.</a:t>
                </a:r>
                <a:endParaRPr lang="en-US" dirty="0"/>
              </a:p>
            </p:txBody>
          </p:sp>
        </mc:Fallback>
      </mc:AlternateContent>
      <p:sp>
        <p:nvSpPr>
          <p:cNvPr id="4" name="Slide Number Placeholder 3"/>
          <p:cNvSpPr>
            <a:spLocks noGrp="1"/>
          </p:cNvSpPr>
          <p:nvPr>
            <p:ph type="sldNum" sz="quarter" idx="5"/>
          </p:nvPr>
        </p:nvSpPr>
        <p:spPr/>
        <p:txBody>
          <a:bodyPr/>
          <a:lstStyle/>
          <a:p>
            <a:fld id="{CD1334DC-42F8-5B43-95EB-9F331D03C28E}" type="slidenum">
              <a:rPr lang="en-US" smtClean="0"/>
              <a:t>9</a:t>
            </a:fld>
            <a:endParaRPr lang="en-US"/>
          </a:p>
        </p:txBody>
      </p:sp>
    </p:spTree>
    <p:extLst>
      <p:ext uri="{BB962C8B-B14F-4D97-AF65-F5344CB8AC3E}">
        <p14:creationId xmlns:p14="http://schemas.microsoft.com/office/powerpoint/2010/main" val="484109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E49AD41-3149-F34D-B247-A0A231D45D27}"/>
              </a:ext>
            </a:extLst>
          </p:cNvPr>
          <p:cNvSpPr/>
          <p:nvPr userDrawn="1"/>
        </p:nvSpPr>
        <p:spPr>
          <a:xfrm>
            <a:off x="-5589" y="-2"/>
            <a:ext cx="12197589" cy="6858002"/>
          </a:xfrm>
          <a:prstGeom prst="rect">
            <a:avLst/>
          </a:prstGeom>
          <a:solidFill>
            <a:srgbClr val="3F3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79E5AB2-B0C6-944E-A471-1975FD1C95D3}"/>
              </a:ext>
            </a:extLst>
          </p:cNvPr>
          <p:cNvSpPr/>
          <p:nvPr userDrawn="1"/>
        </p:nvSpPr>
        <p:spPr>
          <a:xfrm>
            <a:off x="-5588" y="4406900"/>
            <a:ext cx="12210288" cy="2463800"/>
          </a:xfrm>
          <a:prstGeom prst="rect">
            <a:avLst/>
          </a:prstGeom>
          <a:gradFill flip="none" rotWithShape="1">
            <a:gsLst>
              <a:gs pos="18000">
                <a:srgbClr val="AB00F2"/>
              </a:gs>
              <a:gs pos="11000">
                <a:srgbClr val="9600D1"/>
              </a:gs>
              <a:gs pos="48000">
                <a:srgbClr val="7D00B0"/>
              </a:gs>
              <a:gs pos="100000">
                <a:srgbClr val="8300B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9">
            <a:extLst>
              <a:ext uri="{FF2B5EF4-FFF2-40B4-BE49-F238E27FC236}">
                <a16:creationId xmlns:a16="http://schemas.microsoft.com/office/drawing/2014/main" id="{1F9F91EF-6169-B648-8EA5-B0FC33DA39D8}"/>
              </a:ext>
            </a:extLst>
          </p:cNvPr>
          <p:cNvSpPr>
            <a:spLocks noGrp="1"/>
          </p:cNvSpPr>
          <p:nvPr>
            <p:ph sz="quarter" idx="11" hasCustomPrompt="1"/>
          </p:nvPr>
        </p:nvSpPr>
        <p:spPr>
          <a:xfrm>
            <a:off x="241300" y="4533900"/>
            <a:ext cx="7950200" cy="584200"/>
          </a:xfrm>
        </p:spPr>
        <p:txBody>
          <a:bodyPr>
            <a:noAutofit/>
          </a:bodyPr>
          <a:lstStyle>
            <a:lvl1pPr marL="0" indent="0">
              <a:buNone/>
              <a:defRPr sz="4000" b="0" i="0">
                <a:solidFill>
                  <a:srgbClr val="FFD506"/>
                </a:solidFill>
                <a:latin typeface="Avenir Book" panose="02000503020000020003" pitchFamily="2" charset="0"/>
              </a:defRPr>
            </a:lvl1pPr>
            <a:lvl5pPr marL="1828800" indent="0">
              <a:buNone/>
              <a:defRPr/>
            </a:lvl5pPr>
          </a:lstStyle>
          <a:p>
            <a:pPr lvl="0"/>
            <a:r>
              <a:rPr lang="en-GB" dirty="0"/>
              <a:t>Subtitle of the presentation</a:t>
            </a:r>
          </a:p>
        </p:txBody>
      </p:sp>
      <p:sp>
        <p:nvSpPr>
          <p:cNvPr id="13" name="Text Placeholder 12">
            <a:extLst>
              <a:ext uri="{FF2B5EF4-FFF2-40B4-BE49-F238E27FC236}">
                <a16:creationId xmlns:a16="http://schemas.microsoft.com/office/drawing/2014/main" id="{385B459C-334E-624A-8578-52824D9959ED}"/>
              </a:ext>
            </a:extLst>
          </p:cNvPr>
          <p:cNvSpPr>
            <a:spLocks noGrp="1"/>
          </p:cNvSpPr>
          <p:nvPr>
            <p:ph type="body" sz="quarter" idx="12" hasCustomPrompt="1"/>
          </p:nvPr>
        </p:nvSpPr>
        <p:spPr>
          <a:xfrm>
            <a:off x="241300" y="5219700"/>
            <a:ext cx="3454400" cy="406400"/>
          </a:xfrm>
        </p:spPr>
        <p:txBody>
          <a:bodyPr>
            <a:normAutofit/>
          </a:bodyPr>
          <a:lstStyle>
            <a:lvl1pPr marL="0" indent="0">
              <a:buNone/>
              <a:defRPr sz="2400" b="0" i="1">
                <a:solidFill>
                  <a:schemeClr val="bg1"/>
                </a:solidFill>
                <a:latin typeface="Helvetica Light Oblique" panose="020B0403020202020204" pitchFamily="34" charset="0"/>
              </a:defRPr>
            </a:lvl1pPr>
          </a:lstStyle>
          <a:p>
            <a:pPr lvl="0"/>
            <a:r>
              <a:rPr lang="en-US" dirty="0"/>
              <a:t>Author name</a:t>
            </a:r>
          </a:p>
        </p:txBody>
      </p:sp>
      <p:pic>
        <p:nvPicPr>
          <p:cNvPr id="15" name="Picture 14" descr="A picture containing shape&#10;&#10;Description automatically generated">
            <a:extLst>
              <a:ext uri="{FF2B5EF4-FFF2-40B4-BE49-F238E27FC236}">
                <a16:creationId xmlns:a16="http://schemas.microsoft.com/office/drawing/2014/main" id="{F29647A7-6E25-4B48-85AF-59E9CD644D4C}"/>
              </a:ext>
            </a:extLst>
          </p:cNvPr>
          <p:cNvPicPr>
            <a:picLocks noChangeAspect="1"/>
          </p:cNvPicPr>
          <p:nvPr userDrawn="1"/>
        </p:nvPicPr>
        <p:blipFill>
          <a:blip r:embed="rId2"/>
          <a:stretch>
            <a:fillRect/>
          </a:stretch>
        </p:blipFill>
        <p:spPr>
          <a:xfrm>
            <a:off x="8405953" y="5626100"/>
            <a:ext cx="3949700" cy="1316567"/>
          </a:xfrm>
          <a:prstGeom prst="rect">
            <a:avLst/>
          </a:prstGeom>
        </p:spPr>
      </p:pic>
      <p:sp>
        <p:nvSpPr>
          <p:cNvPr id="20" name="Title 19">
            <a:extLst>
              <a:ext uri="{FF2B5EF4-FFF2-40B4-BE49-F238E27FC236}">
                <a16:creationId xmlns:a16="http://schemas.microsoft.com/office/drawing/2014/main" id="{87E0DEBE-8E7A-6D42-950F-93D6CDEABC20}"/>
              </a:ext>
            </a:extLst>
          </p:cNvPr>
          <p:cNvSpPr>
            <a:spLocks noGrp="1"/>
          </p:cNvSpPr>
          <p:nvPr>
            <p:ph type="title" hasCustomPrompt="1"/>
          </p:nvPr>
        </p:nvSpPr>
        <p:spPr>
          <a:xfrm>
            <a:off x="241300" y="3686968"/>
            <a:ext cx="8496300" cy="576263"/>
          </a:xfrm>
        </p:spPr>
        <p:txBody>
          <a:bodyPr>
            <a:normAutofit/>
          </a:bodyPr>
          <a:lstStyle>
            <a:lvl1pPr>
              <a:defRPr sz="7200" b="1" i="0">
                <a:solidFill>
                  <a:schemeClr val="bg1"/>
                </a:solidFill>
                <a:latin typeface="Helvetica" pitchFamily="2" charset="0"/>
              </a:defRPr>
            </a:lvl1pPr>
          </a:lstStyle>
          <a:p>
            <a:pPr lvl="0"/>
            <a:r>
              <a:rPr lang="en-GB" dirty="0"/>
              <a:t>Main</a:t>
            </a:r>
            <a:r>
              <a:rPr lang="zh-CN" altLang="en-US" dirty="0"/>
              <a:t> </a:t>
            </a:r>
            <a:r>
              <a:rPr lang="en-US" altLang="zh-CN" dirty="0"/>
              <a:t>Title</a:t>
            </a:r>
            <a:endParaRPr lang="en-GB" dirty="0"/>
          </a:p>
        </p:txBody>
      </p:sp>
      <p:pic>
        <p:nvPicPr>
          <p:cNvPr id="23" name="Picture 22" descr="Diagram, schematic&#10;&#10;Description automatically generated">
            <a:extLst>
              <a:ext uri="{FF2B5EF4-FFF2-40B4-BE49-F238E27FC236}">
                <a16:creationId xmlns:a16="http://schemas.microsoft.com/office/drawing/2014/main" id="{B692A7DC-674E-C24D-9F57-9229EC101867}"/>
              </a:ext>
            </a:extLst>
          </p:cNvPr>
          <p:cNvPicPr>
            <a:picLocks noChangeAspect="1"/>
          </p:cNvPicPr>
          <p:nvPr userDrawn="1"/>
        </p:nvPicPr>
        <p:blipFill rotWithShape="1">
          <a:blip r:embed="rId3"/>
          <a:srcRect l="54708" t="13640" r="12366" b="25725"/>
          <a:stretch/>
        </p:blipFill>
        <p:spPr>
          <a:xfrm rot="16200000">
            <a:off x="1031136" y="-1036727"/>
            <a:ext cx="2463799" cy="4537247"/>
          </a:xfrm>
          <a:prstGeom prst="rect">
            <a:avLst/>
          </a:prstGeom>
        </p:spPr>
      </p:pic>
      <p:pic>
        <p:nvPicPr>
          <p:cNvPr id="22" name="Picture 21" descr="Diagram, schematic&#10;&#10;Description automatically generated">
            <a:extLst>
              <a:ext uri="{FF2B5EF4-FFF2-40B4-BE49-F238E27FC236}">
                <a16:creationId xmlns:a16="http://schemas.microsoft.com/office/drawing/2014/main" id="{A5BFADF7-C11F-2A47-8FE1-DC0A55800C4A}"/>
              </a:ext>
            </a:extLst>
          </p:cNvPr>
          <p:cNvPicPr>
            <a:picLocks noChangeAspect="1"/>
          </p:cNvPicPr>
          <p:nvPr userDrawn="1"/>
        </p:nvPicPr>
        <p:blipFill rotWithShape="1">
          <a:blip r:embed="rId3"/>
          <a:srcRect l="56042" b="25663"/>
          <a:stretch/>
        </p:blipFill>
        <p:spPr>
          <a:xfrm rot="5400000">
            <a:off x="7766050" y="-19050"/>
            <a:ext cx="3289300" cy="5562600"/>
          </a:xfrm>
          <a:prstGeom prst="rect">
            <a:avLst/>
          </a:prstGeom>
        </p:spPr>
      </p:pic>
      <p:pic>
        <p:nvPicPr>
          <p:cNvPr id="24" name="Picture 23">
            <a:extLst>
              <a:ext uri="{FF2B5EF4-FFF2-40B4-BE49-F238E27FC236}">
                <a16:creationId xmlns:a16="http://schemas.microsoft.com/office/drawing/2014/main" id="{1DF447C8-E4FA-0841-9D87-547106C4BA05}"/>
              </a:ext>
            </a:extLst>
          </p:cNvPr>
          <p:cNvPicPr>
            <a:picLocks noChangeAspect="1"/>
          </p:cNvPicPr>
          <p:nvPr userDrawn="1"/>
        </p:nvPicPr>
        <p:blipFill>
          <a:blip r:embed="rId4"/>
          <a:stretch>
            <a:fillRect/>
          </a:stretch>
        </p:blipFill>
        <p:spPr>
          <a:xfrm>
            <a:off x="11059074" y="209550"/>
            <a:ext cx="954053" cy="908050"/>
          </a:xfrm>
          <a:prstGeom prst="rect">
            <a:avLst/>
          </a:prstGeom>
        </p:spPr>
      </p:pic>
    </p:spTree>
    <p:extLst>
      <p:ext uri="{BB962C8B-B14F-4D97-AF65-F5344CB8AC3E}">
        <p14:creationId xmlns:p14="http://schemas.microsoft.com/office/powerpoint/2010/main" val="1702399450"/>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E3080-9051-2044-81CE-003D5D99EE51}"/>
              </a:ext>
            </a:extLst>
          </p:cNvPr>
          <p:cNvSpPr>
            <a:spLocks noGrp="1"/>
          </p:cNvSpPr>
          <p:nvPr>
            <p:ph type="title" hasCustomPrompt="1"/>
          </p:nvPr>
        </p:nvSpPr>
        <p:spPr>
          <a:xfrm>
            <a:off x="838200" y="2766218"/>
            <a:ext cx="10515600" cy="1325563"/>
          </a:xfrm>
        </p:spPr>
        <p:txBody>
          <a:bodyPr/>
          <a:lstStyle>
            <a:lvl1pPr algn="ctr">
              <a:defRPr b="0" i="0">
                <a:solidFill>
                  <a:schemeClr val="bg1"/>
                </a:solidFill>
                <a:latin typeface="Avenir Medium" panose="02000503020000020003" pitchFamily="2" charset="0"/>
              </a:defRPr>
            </a:lvl1pPr>
          </a:lstStyle>
          <a:p>
            <a:r>
              <a:rPr lang="en-GB" dirty="0"/>
              <a:t>Thanks</a:t>
            </a:r>
            <a:r>
              <a:rPr lang="zh-CN" altLang="en-US" dirty="0"/>
              <a:t> </a:t>
            </a:r>
            <a:r>
              <a:rPr lang="en-US" altLang="zh-CN" dirty="0"/>
              <a:t>for</a:t>
            </a:r>
            <a:r>
              <a:rPr lang="zh-CN" altLang="en-US" dirty="0"/>
              <a:t> </a:t>
            </a:r>
            <a:r>
              <a:rPr lang="en-US" altLang="zh-CN" dirty="0"/>
              <a:t>Listening</a:t>
            </a:r>
            <a:endParaRPr lang="en-US" dirty="0"/>
          </a:p>
        </p:txBody>
      </p:sp>
    </p:spTree>
    <p:extLst>
      <p:ext uri="{BB962C8B-B14F-4D97-AF65-F5344CB8AC3E}">
        <p14:creationId xmlns:p14="http://schemas.microsoft.com/office/powerpoint/2010/main" val="531109050"/>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343D-92D1-694F-B5B2-030609ED87D2}"/>
              </a:ext>
            </a:extLst>
          </p:cNvPr>
          <p:cNvSpPr>
            <a:spLocks noGrp="1"/>
          </p:cNvSpPr>
          <p:nvPr>
            <p:ph type="title" hasCustomPrompt="1"/>
          </p:nvPr>
        </p:nvSpPr>
        <p:spPr>
          <a:xfrm>
            <a:off x="420173" y="18255"/>
            <a:ext cx="10515600" cy="1325563"/>
          </a:xfrm>
        </p:spPr>
        <p:txBody>
          <a:bodyPr>
            <a:normAutofit/>
          </a:bodyPr>
          <a:lstStyle>
            <a:lvl1pPr>
              <a:defRPr sz="4000" b="0" i="0">
                <a:solidFill>
                  <a:schemeClr val="bg1"/>
                </a:solidFill>
                <a:latin typeface="Helvetica" pitchFamily="2" charset="0"/>
              </a:defRPr>
            </a:lvl1pPr>
          </a:lstStyle>
          <a:p>
            <a:r>
              <a:rPr lang="en-US" dirty="0"/>
              <a:t>Overview </a:t>
            </a:r>
          </a:p>
        </p:txBody>
      </p:sp>
      <p:sp>
        <p:nvSpPr>
          <p:cNvPr id="3" name="Content Placeholder 2">
            <a:extLst>
              <a:ext uri="{FF2B5EF4-FFF2-40B4-BE49-F238E27FC236}">
                <a16:creationId xmlns:a16="http://schemas.microsoft.com/office/drawing/2014/main" id="{20764ACF-26F9-E24D-998E-E72000FA78D7}"/>
              </a:ext>
            </a:extLst>
          </p:cNvPr>
          <p:cNvSpPr>
            <a:spLocks noGrp="1"/>
          </p:cNvSpPr>
          <p:nvPr>
            <p:ph idx="1" hasCustomPrompt="1"/>
          </p:nvPr>
        </p:nvSpPr>
        <p:spPr>
          <a:xfrm>
            <a:off x="420173" y="1674415"/>
            <a:ext cx="10515600" cy="4351338"/>
          </a:xfrm>
        </p:spPr>
        <p:txBody>
          <a:bodyPr>
            <a:normAutofit/>
          </a:bodyPr>
          <a:lstStyle>
            <a:lvl1pPr marL="457200" indent="-457200">
              <a:lnSpc>
                <a:spcPct val="100000"/>
              </a:lnSpc>
              <a:buFont typeface="Courier New" panose="02070309020205020404" pitchFamily="49" charset="0"/>
              <a:buChar char="o"/>
              <a:defRPr sz="2800">
                <a:solidFill>
                  <a:schemeClr val="bg1"/>
                </a:solidFill>
                <a:latin typeface="Avenir Book" panose="02000503020000020003" pitchFamily="2" charset="0"/>
              </a:defRPr>
            </a:lvl1pPr>
            <a:lvl2pPr>
              <a:defRPr>
                <a:solidFill>
                  <a:schemeClr val="bg2">
                    <a:lumMod val="75000"/>
                  </a:schemeClr>
                </a:solidFill>
              </a:defRPr>
            </a:lvl2pPr>
          </a:lstStyle>
          <a:p>
            <a:pPr lvl="0"/>
            <a:r>
              <a:rPr lang="en-US" dirty="0"/>
              <a:t>First Topic</a:t>
            </a:r>
          </a:p>
          <a:p>
            <a:pPr lvl="0"/>
            <a:r>
              <a:rPr lang="en-US" dirty="0"/>
              <a:t>Second Topic</a:t>
            </a:r>
          </a:p>
          <a:p>
            <a:pPr lvl="0"/>
            <a:r>
              <a:rPr lang="en-US" dirty="0"/>
              <a:t>Third Topic</a:t>
            </a:r>
          </a:p>
          <a:p>
            <a:pPr lvl="0"/>
            <a:r>
              <a:rPr lang="en-US" dirty="0"/>
              <a:t>Forth Topic</a:t>
            </a:r>
          </a:p>
          <a:p>
            <a:pPr lvl="1"/>
            <a:r>
              <a:rPr lang="en-US" dirty="0"/>
              <a:t>4.1 First Sub-topic</a:t>
            </a:r>
          </a:p>
          <a:p>
            <a:pPr lvl="1"/>
            <a:r>
              <a:rPr lang="en-US" dirty="0"/>
              <a:t>4.2 Second Sub-topic</a:t>
            </a:r>
          </a:p>
          <a:p>
            <a:pPr lvl="1"/>
            <a:r>
              <a:rPr lang="en-US" dirty="0"/>
              <a:t>4.3 Third Sub-topic</a:t>
            </a:r>
          </a:p>
          <a:p>
            <a:pPr lvl="0"/>
            <a:r>
              <a:rPr lang="en-US" dirty="0"/>
              <a:t>Fifth Topic</a:t>
            </a:r>
          </a:p>
          <a:p>
            <a:pPr lvl="1"/>
            <a:endParaRPr lang="en-US" dirty="0"/>
          </a:p>
          <a:p>
            <a:pPr lvl="1"/>
            <a:endParaRPr lang="en-US" dirty="0"/>
          </a:p>
        </p:txBody>
      </p:sp>
    </p:spTree>
    <p:extLst>
      <p:ext uri="{BB962C8B-B14F-4D97-AF65-F5344CB8AC3E}">
        <p14:creationId xmlns:p14="http://schemas.microsoft.com/office/powerpoint/2010/main" val="504420486"/>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1F5D089-AA97-A74E-B174-E700B1530ED4}"/>
              </a:ext>
            </a:extLst>
          </p:cNvPr>
          <p:cNvSpPr/>
          <p:nvPr userDrawn="1"/>
        </p:nvSpPr>
        <p:spPr>
          <a:xfrm>
            <a:off x="-5589" y="-2"/>
            <a:ext cx="12197589" cy="6858002"/>
          </a:xfrm>
          <a:prstGeom prst="rect">
            <a:avLst/>
          </a:prstGeom>
          <a:solidFill>
            <a:srgbClr val="3F3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A78E8E-8A8C-2D48-A2D9-0BCE2C703496}"/>
              </a:ext>
            </a:extLst>
          </p:cNvPr>
          <p:cNvSpPr/>
          <p:nvPr userDrawn="1"/>
        </p:nvSpPr>
        <p:spPr>
          <a:xfrm>
            <a:off x="0" y="3121205"/>
            <a:ext cx="12192000" cy="793390"/>
          </a:xfrm>
          <a:prstGeom prst="rect">
            <a:avLst/>
          </a:prstGeom>
          <a:gradFill flip="none" rotWithShape="1">
            <a:gsLst>
              <a:gs pos="0">
                <a:srgbClr val="03080F"/>
              </a:gs>
              <a:gs pos="0">
                <a:srgbClr val="7100A0"/>
              </a:gs>
              <a:gs pos="100000">
                <a:srgbClr val="4D0470"/>
              </a:gs>
              <a:gs pos="23000">
                <a:srgbClr val="9600D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8" name="Title 1">
            <a:extLst>
              <a:ext uri="{FF2B5EF4-FFF2-40B4-BE49-F238E27FC236}">
                <a16:creationId xmlns:a16="http://schemas.microsoft.com/office/drawing/2014/main" id="{5B6734F1-2C5E-514E-A0DF-E3B6B993A79C}"/>
              </a:ext>
            </a:extLst>
          </p:cNvPr>
          <p:cNvSpPr>
            <a:spLocks noGrp="1"/>
          </p:cNvSpPr>
          <p:nvPr>
            <p:ph type="title" hasCustomPrompt="1"/>
          </p:nvPr>
        </p:nvSpPr>
        <p:spPr>
          <a:xfrm>
            <a:off x="343973" y="3240152"/>
            <a:ext cx="10515600" cy="680245"/>
          </a:xfrm>
        </p:spPr>
        <p:txBody>
          <a:bodyPr>
            <a:noAutofit/>
          </a:bodyPr>
          <a:lstStyle>
            <a:lvl1pPr>
              <a:defRPr sz="4400" b="1" i="0">
                <a:solidFill>
                  <a:schemeClr val="bg1"/>
                </a:solidFill>
                <a:latin typeface="Helvetica" pitchFamily="2" charset="0"/>
              </a:defRPr>
            </a:lvl1pPr>
          </a:lstStyle>
          <a:p>
            <a:r>
              <a:rPr lang="en-US" dirty="0"/>
              <a:t>OVERVIEW</a:t>
            </a:r>
          </a:p>
        </p:txBody>
      </p:sp>
      <p:cxnSp>
        <p:nvCxnSpPr>
          <p:cNvPr id="10" name="Straight Connector 9">
            <a:extLst>
              <a:ext uri="{FF2B5EF4-FFF2-40B4-BE49-F238E27FC236}">
                <a16:creationId xmlns:a16="http://schemas.microsoft.com/office/drawing/2014/main" id="{DF6FFFD7-A1EF-A84C-8F1C-D01FAF6194E1}"/>
              </a:ext>
            </a:extLst>
          </p:cNvPr>
          <p:cNvCxnSpPr/>
          <p:nvPr userDrawn="1"/>
        </p:nvCxnSpPr>
        <p:spPr>
          <a:xfrm flipH="1">
            <a:off x="1131365" y="3906439"/>
            <a:ext cx="5179" cy="1011077"/>
          </a:xfrm>
          <a:prstGeom prst="line">
            <a:avLst/>
          </a:prstGeom>
          <a:ln w="82550">
            <a:solidFill>
              <a:srgbClr val="7F00B4"/>
            </a:solidFill>
          </a:ln>
        </p:spPr>
        <p:style>
          <a:lnRef idx="1">
            <a:schemeClr val="accent5"/>
          </a:lnRef>
          <a:fillRef idx="0">
            <a:schemeClr val="accent5"/>
          </a:fillRef>
          <a:effectRef idx="0">
            <a:schemeClr val="accent5"/>
          </a:effectRef>
          <a:fontRef idx="minor">
            <a:schemeClr val="tx1"/>
          </a:fontRef>
        </p:style>
      </p:cxnSp>
      <p:grpSp>
        <p:nvGrpSpPr>
          <p:cNvPr id="11" name="Group 10">
            <a:extLst>
              <a:ext uri="{FF2B5EF4-FFF2-40B4-BE49-F238E27FC236}">
                <a16:creationId xmlns:a16="http://schemas.microsoft.com/office/drawing/2014/main" id="{6AAAC9A0-B00E-2841-828E-3746FB6899FB}"/>
              </a:ext>
            </a:extLst>
          </p:cNvPr>
          <p:cNvGrpSpPr/>
          <p:nvPr userDrawn="1"/>
        </p:nvGrpSpPr>
        <p:grpSpPr>
          <a:xfrm>
            <a:off x="858952" y="4908803"/>
            <a:ext cx="3998122" cy="830997"/>
            <a:chOff x="856148" y="4933694"/>
            <a:chExt cx="3998122" cy="830997"/>
          </a:xfrm>
        </p:grpSpPr>
        <p:sp>
          <p:nvSpPr>
            <p:cNvPr id="12" name="TextBox 11">
              <a:extLst>
                <a:ext uri="{FF2B5EF4-FFF2-40B4-BE49-F238E27FC236}">
                  <a16:creationId xmlns:a16="http://schemas.microsoft.com/office/drawing/2014/main" id="{2F43EA40-F711-844B-8A02-E994134C74E6}"/>
                </a:ext>
              </a:extLst>
            </p:cNvPr>
            <p:cNvSpPr txBox="1"/>
            <p:nvPr/>
          </p:nvSpPr>
          <p:spPr>
            <a:xfrm>
              <a:off x="856148" y="4933694"/>
              <a:ext cx="487680" cy="830997"/>
            </a:xfrm>
            <a:prstGeom prst="rect">
              <a:avLst/>
            </a:prstGeom>
            <a:noFill/>
          </p:spPr>
          <p:txBody>
            <a:bodyPr wrap="square" rtlCol="0">
              <a:spAutoFit/>
            </a:bodyPr>
            <a:lstStyle/>
            <a:p>
              <a:r>
                <a:rPr lang="en-US" sz="4800" b="1" i="0" dirty="0">
                  <a:solidFill>
                    <a:srgbClr val="7F00B4"/>
                  </a:solidFill>
                  <a:latin typeface="Helvetica" pitchFamily="2" charset="0"/>
                </a:rPr>
                <a:t>1</a:t>
              </a:r>
            </a:p>
          </p:txBody>
        </p:sp>
        <p:sp>
          <p:nvSpPr>
            <p:cNvPr id="13" name="TextBox 12">
              <a:extLst>
                <a:ext uri="{FF2B5EF4-FFF2-40B4-BE49-F238E27FC236}">
                  <a16:creationId xmlns:a16="http://schemas.microsoft.com/office/drawing/2014/main" id="{6D5AEA94-230A-7C45-AE9A-2994F723B69B}"/>
                </a:ext>
              </a:extLst>
            </p:cNvPr>
            <p:cNvSpPr txBox="1"/>
            <p:nvPr/>
          </p:nvSpPr>
          <p:spPr>
            <a:xfrm>
              <a:off x="1259748" y="5122044"/>
              <a:ext cx="3594522" cy="400110"/>
            </a:xfrm>
            <a:prstGeom prst="rect">
              <a:avLst/>
            </a:prstGeom>
            <a:noFill/>
          </p:spPr>
          <p:txBody>
            <a:bodyPr wrap="square" rtlCol="0">
              <a:spAutoFit/>
            </a:bodyPr>
            <a:lstStyle/>
            <a:p>
              <a:pPr marL="0" algn="l" defTabSz="914400" rtl="0" eaLnBrk="1" latinLnBrk="0" hangingPunct="1"/>
              <a:r>
                <a:rPr lang="en-GB" altLang="zh-CN" sz="2000" b="0" i="1" kern="1200" dirty="0">
                  <a:solidFill>
                    <a:schemeClr val="bg1"/>
                  </a:solidFill>
                  <a:latin typeface="Avenir Medium" panose="02000503020000020003" pitchFamily="2" charset="0"/>
                  <a:ea typeface="+mn-ea"/>
                  <a:cs typeface="+mn-cs"/>
                </a:rPr>
                <a:t>Intro</a:t>
              </a:r>
              <a:r>
                <a:rPr lang="en-US" altLang="zh-CN" sz="2000" b="0" i="1" kern="1200" dirty="0">
                  <a:solidFill>
                    <a:schemeClr val="bg1"/>
                  </a:solidFill>
                  <a:latin typeface="Avenir Medium" panose="02000503020000020003" pitchFamily="2" charset="0"/>
                  <a:ea typeface="+mn-ea"/>
                  <a:cs typeface="+mn-cs"/>
                </a:rPr>
                <a:t>:</a:t>
              </a:r>
              <a:r>
                <a:rPr lang="zh-CN" altLang="en-US" sz="2000" b="0" i="1" kern="1200" dirty="0">
                  <a:solidFill>
                    <a:schemeClr val="bg1"/>
                  </a:solidFill>
                  <a:latin typeface="Avenir Medium" panose="02000503020000020003" pitchFamily="2" charset="0"/>
                  <a:ea typeface="+mn-ea"/>
                  <a:cs typeface="+mn-cs"/>
                </a:rPr>
                <a:t> </a:t>
              </a:r>
              <a:r>
                <a:rPr lang="en-US" altLang="zh-CN" sz="2000" b="0" i="1" kern="1200" dirty="0">
                  <a:solidFill>
                    <a:schemeClr val="bg1"/>
                  </a:solidFill>
                  <a:latin typeface="Avenir Medium" panose="02000503020000020003" pitchFamily="2" charset="0"/>
                  <a:ea typeface="+mn-ea"/>
                  <a:cs typeface="+mn-cs"/>
                </a:rPr>
                <a:t>Real-Life Applications</a:t>
              </a:r>
              <a:endParaRPr lang="en-US" sz="2000" b="0" i="1" kern="1200" dirty="0">
                <a:solidFill>
                  <a:schemeClr val="bg1"/>
                </a:solidFill>
                <a:latin typeface="Avenir Medium" panose="02000503020000020003" pitchFamily="2" charset="0"/>
                <a:ea typeface="+mn-ea"/>
                <a:cs typeface="+mn-cs"/>
              </a:endParaRPr>
            </a:p>
          </p:txBody>
        </p:sp>
      </p:grpSp>
      <p:cxnSp>
        <p:nvCxnSpPr>
          <p:cNvPr id="14" name="Straight Connector 13">
            <a:extLst>
              <a:ext uri="{FF2B5EF4-FFF2-40B4-BE49-F238E27FC236}">
                <a16:creationId xmlns:a16="http://schemas.microsoft.com/office/drawing/2014/main" id="{715FDFB0-E95E-6948-8702-08705DA89D0F}"/>
              </a:ext>
            </a:extLst>
          </p:cNvPr>
          <p:cNvCxnSpPr>
            <a:cxnSpLocks/>
          </p:cNvCxnSpPr>
          <p:nvPr userDrawn="1"/>
        </p:nvCxnSpPr>
        <p:spPr>
          <a:xfrm flipV="1">
            <a:off x="2949402" y="1538572"/>
            <a:ext cx="0" cy="1601254"/>
          </a:xfrm>
          <a:prstGeom prst="line">
            <a:avLst/>
          </a:prstGeom>
          <a:ln w="82550">
            <a:solidFill>
              <a:srgbClr val="9501D0"/>
            </a:solidFill>
          </a:ln>
        </p:spPr>
        <p:style>
          <a:lnRef idx="1">
            <a:schemeClr val="accent5"/>
          </a:lnRef>
          <a:fillRef idx="0">
            <a:schemeClr val="accent5"/>
          </a:fillRef>
          <a:effectRef idx="0">
            <a:schemeClr val="accent5"/>
          </a:effectRef>
          <a:fontRef idx="minor">
            <a:schemeClr val="tx1"/>
          </a:fontRef>
        </p:style>
      </p:cxnSp>
      <p:grpSp>
        <p:nvGrpSpPr>
          <p:cNvPr id="15" name="Group 14">
            <a:extLst>
              <a:ext uri="{FF2B5EF4-FFF2-40B4-BE49-F238E27FC236}">
                <a16:creationId xmlns:a16="http://schemas.microsoft.com/office/drawing/2014/main" id="{1C0B2F42-3A4C-D544-935C-604962E5D331}"/>
              </a:ext>
            </a:extLst>
          </p:cNvPr>
          <p:cNvGrpSpPr/>
          <p:nvPr userDrawn="1"/>
        </p:nvGrpSpPr>
        <p:grpSpPr>
          <a:xfrm>
            <a:off x="2706015" y="785825"/>
            <a:ext cx="5853783" cy="830997"/>
            <a:chOff x="2682098" y="697845"/>
            <a:chExt cx="4602151" cy="830997"/>
          </a:xfrm>
        </p:grpSpPr>
        <p:sp>
          <p:nvSpPr>
            <p:cNvPr id="16" name="TextBox 15">
              <a:extLst>
                <a:ext uri="{FF2B5EF4-FFF2-40B4-BE49-F238E27FC236}">
                  <a16:creationId xmlns:a16="http://schemas.microsoft.com/office/drawing/2014/main" id="{17259A6D-0A0A-F648-BD44-F0E175D06FC9}"/>
                </a:ext>
              </a:extLst>
            </p:cNvPr>
            <p:cNvSpPr txBox="1"/>
            <p:nvPr/>
          </p:nvSpPr>
          <p:spPr>
            <a:xfrm>
              <a:off x="2682098" y="697845"/>
              <a:ext cx="487680" cy="830997"/>
            </a:xfrm>
            <a:prstGeom prst="rect">
              <a:avLst/>
            </a:prstGeom>
            <a:noFill/>
          </p:spPr>
          <p:txBody>
            <a:bodyPr wrap="square" rtlCol="0">
              <a:spAutoFit/>
            </a:bodyPr>
            <a:lstStyle/>
            <a:p>
              <a:r>
                <a:rPr lang="en-US" sz="4800" b="1" dirty="0">
                  <a:solidFill>
                    <a:srgbClr val="9501D0"/>
                  </a:solidFill>
                  <a:latin typeface="Helvetica" pitchFamily="2" charset="0"/>
                </a:rPr>
                <a:t>2</a:t>
              </a:r>
            </a:p>
          </p:txBody>
        </p:sp>
        <p:sp>
          <p:nvSpPr>
            <p:cNvPr id="17" name="TextBox 16">
              <a:extLst>
                <a:ext uri="{FF2B5EF4-FFF2-40B4-BE49-F238E27FC236}">
                  <a16:creationId xmlns:a16="http://schemas.microsoft.com/office/drawing/2014/main" id="{6B0D99B9-875F-D54E-80C7-AFA223ACCFFE}"/>
                </a:ext>
              </a:extLst>
            </p:cNvPr>
            <p:cNvSpPr txBox="1"/>
            <p:nvPr/>
          </p:nvSpPr>
          <p:spPr>
            <a:xfrm>
              <a:off x="3117229" y="898304"/>
              <a:ext cx="4167020" cy="400110"/>
            </a:xfrm>
            <a:prstGeom prst="rect">
              <a:avLst/>
            </a:prstGeom>
            <a:noFill/>
          </p:spPr>
          <p:txBody>
            <a:bodyPr wrap="square" rtlCol="0">
              <a:spAutoFit/>
            </a:bodyPr>
            <a:lstStyle/>
            <a:p>
              <a:r>
                <a:rPr lang="en-US" altLang="zh-CN" sz="2000" b="0" i="1" dirty="0">
                  <a:solidFill>
                    <a:schemeClr val="bg1"/>
                  </a:solidFill>
                  <a:latin typeface="Avenir Medium" panose="02000503020000020003" pitchFamily="2" charset="0"/>
                </a:rPr>
                <a:t>Logistic</a:t>
              </a:r>
              <a:r>
                <a:rPr lang="zh-CN" altLang="en-US" sz="2000" b="0" i="1" dirty="0">
                  <a:solidFill>
                    <a:schemeClr val="bg1"/>
                  </a:solidFill>
                  <a:latin typeface="Avenir Medium" panose="02000503020000020003" pitchFamily="2" charset="0"/>
                </a:rPr>
                <a:t> </a:t>
              </a:r>
              <a:r>
                <a:rPr lang="en-US" altLang="zh-CN" sz="2000" b="0" i="1" dirty="0">
                  <a:solidFill>
                    <a:schemeClr val="bg1"/>
                  </a:solidFill>
                  <a:latin typeface="Avenir Medium" panose="02000503020000020003" pitchFamily="2" charset="0"/>
                </a:rPr>
                <a:t>Regression: Definitions &amp; Principles</a:t>
              </a:r>
              <a:endParaRPr lang="en-US" sz="2000" b="0" i="1" dirty="0">
                <a:solidFill>
                  <a:schemeClr val="bg1"/>
                </a:solidFill>
                <a:latin typeface="Avenir Medium" panose="02000503020000020003" pitchFamily="2" charset="0"/>
              </a:endParaRPr>
            </a:p>
          </p:txBody>
        </p:sp>
      </p:grpSp>
      <p:cxnSp>
        <p:nvCxnSpPr>
          <p:cNvPr id="18" name="Straight Connector 17">
            <a:extLst>
              <a:ext uri="{FF2B5EF4-FFF2-40B4-BE49-F238E27FC236}">
                <a16:creationId xmlns:a16="http://schemas.microsoft.com/office/drawing/2014/main" id="{E7579E5D-08A9-5F43-B7EA-19491F69FDAA}"/>
              </a:ext>
            </a:extLst>
          </p:cNvPr>
          <p:cNvCxnSpPr/>
          <p:nvPr userDrawn="1"/>
        </p:nvCxnSpPr>
        <p:spPr>
          <a:xfrm flipH="1" flipV="1">
            <a:off x="5362934" y="3913802"/>
            <a:ext cx="10633" cy="1641897"/>
          </a:xfrm>
          <a:prstGeom prst="line">
            <a:avLst/>
          </a:prstGeom>
          <a:ln w="82550">
            <a:solidFill>
              <a:srgbClr val="8300B7"/>
            </a:solidFill>
          </a:ln>
        </p:spPr>
        <p:style>
          <a:lnRef idx="1">
            <a:schemeClr val="accent5"/>
          </a:lnRef>
          <a:fillRef idx="0">
            <a:schemeClr val="accent5"/>
          </a:fillRef>
          <a:effectRef idx="0">
            <a:schemeClr val="accent5"/>
          </a:effectRef>
          <a:fontRef idx="minor">
            <a:schemeClr val="tx1"/>
          </a:fontRef>
        </p:style>
      </p:cxnSp>
      <p:cxnSp>
        <p:nvCxnSpPr>
          <p:cNvPr id="19" name="Straight Connector 18">
            <a:extLst>
              <a:ext uri="{FF2B5EF4-FFF2-40B4-BE49-F238E27FC236}">
                <a16:creationId xmlns:a16="http://schemas.microsoft.com/office/drawing/2014/main" id="{3D092246-EBB9-5043-9304-9EC7535193C9}"/>
              </a:ext>
            </a:extLst>
          </p:cNvPr>
          <p:cNvCxnSpPr/>
          <p:nvPr userDrawn="1"/>
        </p:nvCxnSpPr>
        <p:spPr>
          <a:xfrm>
            <a:off x="6096000" y="2353169"/>
            <a:ext cx="0" cy="780307"/>
          </a:xfrm>
          <a:prstGeom prst="line">
            <a:avLst/>
          </a:prstGeom>
          <a:ln w="82550">
            <a:solidFill>
              <a:srgbClr val="7D00B0"/>
            </a:solidFill>
          </a:ln>
        </p:spPr>
        <p:style>
          <a:lnRef idx="1">
            <a:schemeClr val="accent5"/>
          </a:lnRef>
          <a:fillRef idx="0">
            <a:schemeClr val="accent5"/>
          </a:fillRef>
          <a:effectRef idx="0">
            <a:schemeClr val="accent5"/>
          </a:effectRef>
          <a:fontRef idx="minor">
            <a:schemeClr val="tx1"/>
          </a:fontRef>
        </p:style>
      </p:cxnSp>
      <p:grpSp>
        <p:nvGrpSpPr>
          <p:cNvPr id="20" name="Group 19">
            <a:extLst>
              <a:ext uri="{FF2B5EF4-FFF2-40B4-BE49-F238E27FC236}">
                <a16:creationId xmlns:a16="http://schemas.microsoft.com/office/drawing/2014/main" id="{4954FE25-ABB3-D249-8302-29E66A9A57D5}"/>
              </a:ext>
            </a:extLst>
          </p:cNvPr>
          <p:cNvGrpSpPr/>
          <p:nvPr userDrawn="1"/>
        </p:nvGrpSpPr>
        <p:grpSpPr>
          <a:xfrm>
            <a:off x="5119093" y="5566239"/>
            <a:ext cx="4977848" cy="830997"/>
            <a:chOff x="5354415" y="5534468"/>
            <a:chExt cx="4639995" cy="830997"/>
          </a:xfrm>
        </p:grpSpPr>
        <p:sp>
          <p:nvSpPr>
            <p:cNvPr id="21" name="TextBox 20">
              <a:extLst>
                <a:ext uri="{FF2B5EF4-FFF2-40B4-BE49-F238E27FC236}">
                  <a16:creationId xmlns:a16="http://schemas.microsoft.com/office/drawing/2014/main" id="{CC77C7B7-C5CD-6241-9097-E6124F786A32}"/>
                </a:ext>
              </a:extLst>
            </p:cNvPr>
            <p:cNvSpPr txBox="1"/>
            <p:nvPr/>
          </p:nvSpPr>
          <p:spPr>
            <a:xfrm>
              <a:off x="5354415" y="5534468"/>
              <a:ext cx="487680" cy="830997"/>
            </a:xfrm>
            <a:prstGeom prst="rect">
              <a:avLst/>
            </a:prstGeom>
            <a:noFill/>
          </p:spPr>
          <p:txBody>
            <a:bodyPr wrap="square" rtlCol="0">
              <a:spAutoFit/>
            </a:bodyPr>
            <a:lstStyle/>
            <a:p>
              <a:r>
                <a:rPr lang="en-US" sz="4800" b="1" dirty="0">
                  <a:solidFill>
                    <a:srgbClr val="8300B7"/>
                  </a:solidFill>
                  <a:latin typeface="Helvetica" pitchFamily="2" charset="0"/>
                </a:rPr>
                <a:t>3</a:t>
              </a:r>
            </a:p>
          </p:txBody>
        </p:sp>
        <p:sp>
          <p:nvSpPr>
            <p:cNvPr id="22" name="TextBox 21">
              <a:extLst>
                <a:ext uri="{FF2B5EF4-FFF2-40B4-BE49-F238E27FC236}">
                  <a16:creationId xmlns:a16="http://schemas.microsoft.com/office/drawing/2014/main" id="{7F059CF7-E383-7347-B329-0352994B8545}"/>
                </a:ext>
              </a:extLst>
            </p:cNvPr>
            <p:cNvSpPr txBox="1"/>
            <p:nvPr/>
          </p:nvSpPr>
          <p:spPr>
            <a:xfrm>
              <a:off x="5783316" y="5729643"/>
              <a:ext cx="4211094" cy="400110"/>
            </a:xfrm>
            <a:prstGeom prst="rect">
              <a:avLst/>
            </a:prstGeom>
            <a:noFill/>
          </p:spPr>
          <p:txBody>
            <a:bodyPr wrap="square" rtlCol="0">
              <a:spAutoFit/>
            </a:bodyPr>
            <a:lstStyle/>
            <a:p>
              <a:pPr marL="0" algn="l" defTabSz="914400" rtl="0" eaLnBrk="1" latinLnBrk="0" hangingPunct="1"/>
              <a:r>
                <a:rPr lang="en-US" sz="2000" b="0" i="1" kern="1200" dirty="0">
                  <a:solidFill>
                    <a:schemeClr val="bg1"/>
                  </a:solidFill>
                  <a:latin typeface="Avenir Medium" panose="02000503020000020003" pitchFamily="2" charset="0"/>
                  <a:ea typeface="+mn-ea"/>
                  <a:cs typeface="+mn-cs"/>
                </a:rPr>
                <a:t>Fitting Regression Parameters</a:t>
              </a:r>
            </a:p>
          </p:txBody>
        </p:sp>
      </p:grpSp>
      <p:grpSp>
        <p:nvGrpSpPr>
          <p:cNvPr id="23" name="Group 22">
            <a:extLst>
              <a:ext uri="{FF2B5EF4-FFF2-40B4-BE49-F238E27FC236}">
                <a16:creationId xmlns:a16="http://schemas.microsoft.com/office/drawing/2014/main" id="{07D27234-437B-554D-A6F7-73CB4B23F224}"/>
              </a:ext>
            </a:extLst>
          </p:cNvPr>
          <p:cNvGrpSpPr/>
          <p:nvPr userDrawn="1"/>
        </p:nvGrpSpPr>
        <p:grpSpPr>
          <a:xfrm>
            <a:off x="5835399" y="1637719"/>
            <a:ext cx="5415191" cy="887497"/>
            <a:chOff x="5852160" y="1576660"/>
            <a:chExt cx="5415191" cy="887497"/>
          </a:xfrm>
        </p:grpSpPr>
        <p:sp>
          <p:nvSpPr>
            <p:cNvPr id="24" name="TextBox 23">
              <a:extLst>
                <a:ext uri="{FF2B5EF4-FFF2-40B4-BE49-F238E27FC236}">
                  <a16:creationId xmlns:a16="http://schemas.microsoft.com/office/drawing/2014/main" id="{2A4FEA18-DE21-C647-99DD-D33909CB6426}"/>
                </a:ext>
              </a:extLst>
            </p:cNvPr>
            <p:cNvSpPr txBox="1"/>
            <p:nvPr/>
          </p:nvSpPr>
          <p:spPr>
            <a:xfrm>
              <a:off x="5852160" y="1576660"/>
              <a:ext cx="487680" cy="830997"/>
            </a:xfrm>
            <a:prstGeom prst="rect">
              <a:avLst/>
            </a:prstGeom>
            <a:noFill/>
          </p:spPr>
          <p:txBody>
            <a:bodyPr wrap="square" rtlCol="0">
              <a:spAutoFit/>
            </a:bodyPr>
            <a:lstStyle/>
            <a:p>
              <a:r>
                <a:rPr lang="en-US" sz="4800" b="1" dirty="0">
                  <a:solidFill>
                    <a:srgbClr val="7D00B0"/>
                  </a:solidFill>
                  <a:latin typeface="Helvetica" pitchFamily="2" charset="0"/>
                </a:rPr>
                <a:t>4</a:t>
              </a:r>
            </a:p>
          </p:txBody>
        </p:sp>
        <p:sp>
          <p:nvSpPr>
            <p:cNvPr id="25" name="TextBox 24">
              <a:extLst>
                <a:ext uri="{FF2B5EF4-FFF2-40B4-BE49-F238E27FC236}">
                  <a16:creationId xmlns:a16="http://schemas.microsoft.com/office/drawing/2014/main" id="{95FAED14-6DA6-7C41-A38C-C275AFD4BD48}"/>
                </a:ext>
              </a:extLst>
            </p:cNvPr>
            <p:cNvSpPr txBox="1"/>
            <p:nvPr/>
          </p:nvSpPr>
          <p:spPr>
            <a:xfrm>
              <a:off x="6276780" y="1756271"/>
              <a:ext cx="4990571" cy="707886"/>
            </a:xfrm>
            <a:prstGeom prst="rect">
              <a:avLst/>
            </a:prstGeom>
            <a:noFill/>
          </p:spPr>
          <p:txBody>
            <a:bodyPr wrap="square" rtlCol="0">
              <a:spAutoFit/>
            </a:bodyPr>
            <a:lstStyle/>
            <a:p>
              <a:pPr marL="0" algn="l" defTabSz="914400" rtl="0" eaLnBrk="1" latinLnBrk="0" hangingPunct="1"/>
              <a:r>
                <a:rPr lang="en-US" sz="2000" b="0" i="1" kern="1200" dirty="0">
                  <a:solidFill>
                    <a:schemeClr val="bg1"/>
                  </a:solidFill>
                  <a:latin typeface="Avenir Medium" panose="02000503020000020003" pitchFamily="2" charset="0"/>
                  <a:ea typeface="+mn-ea"/>
                  <a:cs typeface="+mn-cs"/>
                </a:rPr>
                <a:t>Confusion Matrix, Decision Boundaries</a:t>
              </a:r>
            </a:p>
            <a:p>
              <a:pPr marL="0" algn="l" defTabSz="914400" rtl="0" eaLnBrk="1" latinLnBrk="0" hangingPunct="1"/>
              <a:r>
                <a:rPr lang="en-US" sz="2000" b="0" i="1" kern="1200" dirty="0">
                  <a:solidFill>
                    <a:schemeClr val="bg1"/>
                  </a:solidFill>
                  <a:latin typeface="Avenir Medium" panose="02000503020000020003" pitchFamily="2" charset="0"/>
                  <a:ea typeface="+mn-ea"/>
                  <a:cs typeface="+mn-cs"/>
                </a:rPr>
                <a:t>And Showcase</a:t>
              </a:r>
            </a:p>
          </p:txBody>
        </p:sp>
      </p:grpSp>
      <p:cxnSp>
        <p:nvCxnSpPr>
          <p:cNvPr id="26" name="Straight Connector 25">
            <a:extLst>
              <a:ext uri="{FF2B5EF4-FFF2-40B4-BE49-F238E27FC236}">
                <a16:creationId xmlns:a16="http://schemas.microsoft.com/office/drawing/2014/main" id="{47F0831E-2B07-584C-832B-CF90A8A3C929}"/>
              </a:ext>
            </a:extLst>
          </p:cNvPr>
          <p:cNvCxnSpPr/>
          <p:nvPr userDrawn="1"/>
        </p:nvCxnSpPr>
        <p:spPr>
          <a:xfrm>
            <a:off x="8396176" y="3913134"/>
            <a:ext cx="0" cy="594148"/>
          </a:xfrm>
          <a:prstGeom prst="line">
            <a:avLst/>
          </a:prstGeom>
          <a:ln w="82550">
            <a:solidFill>
              <a:srgbClr val="6B0097"/>
            </a:solidFill>
          </a:ln>
        </p:spPr>
        <p:style>
          <a:lnRef idx="1">
            <a:schemeClr val="accent5"/>
          </a:lnRef>
          <a:fillRef idx="0">
            <a:schemeClr val="accent5"/>
          </a:fillRef>
          <a:effectRef idx="0">
            <a:schemeClr val="accent5"/>
          </a:effectRef>
          <a:fontRef idx="minor">
            <a:schemeClr val="tx1"/>
          </a:fontRef>
        </p:style>
      </p:cxnSp>
      <p:grpSp>
        <p:nvGrpSpPr>
          <p:cNvPr id="27" name="Group 26">
            <a:extLst>
              <a:ext uri="{FF2B5EF4-FFF2-40B4-BE49-F238E27FC236}">
                <a16:creationId xmlns:a16="http://schemas.microsoft.com/office/drawing/2014/main" id="{307DA330-EE27-FB46-B528-8FC38AB0F4DC}"/>
              </a:ext>
            </a:extLst>
          </p:cNvPr>
          <p:cNvGrpSpPr/>
          <p:nvPr userDrawn="1"/>
        </p:nvGrpSpPr>
        <p:grpSpPr>
          <a:xfrm>
            <a:off x="8145691" y="4507535"/>
            <a:ext cx="8473589" cy="830997"/>
            <a:chOff x="5852160" y="1576660"/>
            <a:chExt cx="8473589" cy="830997"/>
          </a:xfrm>
        </p:grpSpPr>
        <p:sp>
          <p:nvSpPr>
            <p:cNvPr id="28" name="TextBox 27">
              <a:extLst>
                <a:ext uri="{FF2B5EF4-FFF2-40B4-BE49-F238E27FC236}">
                  <a16:creationId xmlns:a16="http://schemas.microsoft.com/office/drawing/2014/main" id="{F472CE8B-30EF-A946-935C-3750FFE5B603}"/>
                </a:ext>
              </a:extLst>
            </p:cNvPr>
            <p:cNvSpPr txBox="1"/>
            <p:nvPr/>
          </p:nvSpPr>
          <p:spPr>
            <a:xfrm>
              <a:off x="5852160" y="1576660"/>
              <a:ext cx="487680" cy="830997"/>
            </a:xfrm>
            <a:prstGeom prst="rect">
              <a:avLst/>
            </a:prstGeom>
            <a:noFill/>
          </p:spPr>
          <p:txBody>
            <a:bodyPr wrap="square" rtlCol="0">
              <a:spAutoFit/>
            </a:bodyPr>
            <a:lstStyle/>
            <a:p>
              <a:r>
                <a:rPr lang="en-US" sz="4800" b="1" dirty="0">
                  <a:solidFill>
                    <a:srgbClr val="6B0097"/>
                  </a:solidFill>
                  <a:latin typeface="Helvetica" pitchFamily="2" charset="0"/>
                </a:rPr>
                <a:t>5</a:t>
              </a:r>
            </a:p>
          </p:txBody>
        </p:sp>
        <p:sp>
          <p:nvSpPr>
            <p:cNvPr id="29" name="TextBox 28">
              <a:extLst>
                <a:ext uri="{FF2B5EF4-FFF2-40B4-BE49-F238E27FC236}">
                  <a16:creationId xmlns:a16="http://schemas.microsoft.com/office/drawing/2014/main" id="{086BCC48-689C-2C43-91F4-6F54DA587734}"/>
                </a:ext>
              </a:extLst>
            </p:cNvPr>
            <p:cNvSpPr txBox="1"/>
            <p:nvPr/>
          </p:nvSpPr>
          <p:spPr>
            <a:xfrm>
              <a:off x="6266270" y="1766781"/>
              <a:ext cx="8059479" cy="400110"/>
            </a:xfrm>
            <a:prstGeom prst="rect">
              <a:avLst/>
            </a:prstGeom>
            <a:noFill/>
          </p:spPr>
          <p:txBody>
            <a:bodyPr wrap="square" rtlCol="0">
              <a:spAutoFit/>
            </a:bodyPr>
            <a:lstStyle/>
            <a:p>
              <a:pPr marL="0" algn="l" defTabSz="914400" rtl="0" eaLnBrk="1" latinLnBrk="0" hangingPunct="1"/>
              <a:r>
                <a:rPr lang="en-US" altLang="zh-CN" sz="2000" b="0" i="1" kern="1200" dirty="0">
                  <a:solidFill>
                    <a:schemeClr val="bg1"/>
                  </a:solidFill>
                  <a:latin typeface="Avenir Medium" panose="02000503020000020003" pitchFamily="2" charset="0"/>
                  <a:ea typeface="+mn-ea"/>
                  <a:cs typeface="+mn-cs"/>
                </a:rPr>
                <a:t>Conclusion</a:t>
              </a:r>
              <a:endParaRPr lang="en-US" sz="2000" b="0" i="1" kern="1200" dirty="0">
                <a:solidFill>
                  <a:schemeClr val="bg1"/>
                </a:solidFill>
                <a:latin typeface="Avenir Medium" panose="02000503020000020003" pitchFamily="2" charset="0"/>
                <a:ea typeface="+mn-ea"/>
                <a:cs typeface="+mn-cs"/>
              </a:endParaRPr>
            </a:p>
          </p:txBody>
        </p:sp>
      </p:grpSp>
      <p:pic>
        <p:nvPicPr>
          <p:cNvPr id="30" name="Picture 29">
            <a:extLst>
              <a:ext uri="{FF2B5EF4-FFF2-40B4-BE49-F238E27FC236}">
                <a16:creationId xmlns:a16="http://schemas.microsoft.com/office/drawing/2014/main" id="{2DFEA7E6-4052-2549-83B7-AA05EAA6E3C3}"/>
              </a:ext>
            </a:extLst>
          </p:cNvPr>
          <p:cNvPicPr>
            <a:picLocks noChangeAspect="1"/>
          </p:cNvPicPr>
          <p:nvPr userDrawn="1"/>
        </p:nvPicPr>
        <p:blipFill>
          <a:blip r:embed="rId2"/>
          <a:stretch>
            <a:fillRect/>
          </a:stretch>
        </p:blipFill>
        <p:spPr>
          <a:xfrm>
            <a:off x="11059074" y="209550"/>
            <a:ext cx="954053" cy="908050"/>
          </a:xfrm>
          <a:prstGeom prst="rect">
            <a:avLst/>
          </a:prstGeom>
        </p:spPr>
      </p:pic>
    </p:spTree>
    <p:extLst>
      <p:ext uri="{BB962C8B-B14F-4D97-AF65-F5344CB8AC3E}">
        <p14:creationId xmlns:p14="http://schemas.microsoft.com/office/powerpoint/2010/main" val="33794983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23"/>
                                        </p:tgtEl>
                                      </p:cBhvr>
                                    </p:animEffect>
                                    <p:set>
                                      <p:cBhvr>
                                        <p:cTn id="55" dur="1" fill="hold">
                                          <p:stCondLst>
                                            <p:cond delay="499"/>
                                          </p:stCondLst>
                                        </p:cTn>
                                        <p:tgtEl>
                                          <p:spTgt spid="23"/>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9"/>
                                        </p:tgtEl>
                                      </p:cBhvr>
                                    </p:animEffect>
                                    <p:set>
                                      <p:cBhvr>
                                        <p:cTn id="58" dur="1" fill="hold">
                                          <p:stCondLst>
                                            <p:cond delay="499"/>
                                          </p:stCondLst>
                                        </p:cTn>
                                        <p:tgtEl>
                                          <p:spTgt spid="19"/>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8"/>
                                        </p:tgtEl>
                                      </p:cBhvr>
                                    </p:animEffect>
                                    <p:set>
                                      <p:cBhvr>
                                        <p:cTn id="61" dur="1" fill="hold">
                                          <p:stCondLst>
                                            <p:cond delay="499"/>
                                          </p:stCondLst>
                                        </p:cTn>
                                        <p:tgtEl>
                                          <p:spTgt spid="18"/>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20"/>
                                        </p:tgtEl>
                                      </p:cBhvr>
                                    </p:animEffect>
                                    <p:set>
                                      <p:cBhvr>
                                        <p:cTn id="64" dur="1" fill="hold">
                                          <p:stCondLst>
                                            <p:cond delay="499"/>
                                          </p:stCondLst>
                                        </p:cTn>
                                        <p:tgtEl>
                                          <p:spTgt spid="2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7"/>
                                        </p:tgtEl>
                                      </p:cBhvr>
                                    </p:animEffect>
                                    <p:set>
                                      <p:cBhvr>
                                        <p:cTn id="67" dur="1" fill="hold">
                                          <p:stCondLst>
                                            <p:cond delay="499"/>
                                          </p:stCondLst>
                                        </p:cTn>
                                        <p:tgtEl>
                                          <p:spTgt spid="27"/>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6"/>
                                        </p:tgtEl>
                                      </p:cBhvr>
                                    </p:animEffect>
                                    <p:set>
                                      <p:cBhvr>
                                        <p:cTn id="70"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3B6FEF-C9D3-5643-BCC0-531E2DC535D3}"/>
              </a:ext>
            </a:extLst>
          </p:cNvPr>
          <p:cNvSpPr>
            <a:spLocks noGrp="1"/>
          </p:cNvSpPr>
          <p:nvPr>
            <p:ph sz="half" idx="1"/>
          </p:nvPr>
        </p:nvSpPr>
        <p:spPr>
          <a:xfrm>
            <a:off x="838200" y="1825625"/>
            <a:ext cx="5181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96142BA4-C1AA-034E-8062-94EAE9DF71A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itle 1">
            <a:extLst>
              <a:ext uri="{FF2B5EF4-FFF2-40B4-BE49-F238E27FC236}">
                <a16:creationId xmlns:a16="http://schemas.microsoft.com/office/drawing/2014/main" id="{0B8A1EEB-231F-2549-A25A-2EF636019560}"/>
              </a:ext>
            </a:extLst>
          </p:cNvPr>
          <p:cNvSpPr>
            <a:spLocks noGrp="1"/>
          </p:cNvSpPr>
          <p:nvPr>
            <p:ph type="title" hasCustomPrompt="1"/>
          </p:nvPr>
        </p:nvSpPr>
        <p:spPr>
          <a:xfrm>
            <a:off x="420173" y="18255"/>
            <a:ext cx="10515600" cy="1325563"/>
          </a:xfrm>
        </p:spPr>
        <p:txBody>
          <a:bodyPr>
            <a:normAutofit/>
          </a:bodyPr>
          <a:lstStyle>
            <a:lvl1pPr>
              <a:defRPr sz="4000" b="0" i="0">
                <a:solidFill>
                  <a:schemeClr val="bg1"/>
                </a:solidFill>
                <a:latin typeface="Helvetica" pitchFamily="2" charset="0"/>
              </a:defRPr>
            </a:lvl1pPr>
          </a:lstStyle>
          <a:p>
            <a:r>
              <a:rPr lang="en-US" dirty="0"/>
              <a:t>Title</a:t>
            </a:r>
          </a:p>
        </p:txBody>
      </p:sp>
    </p:spTree>
    <p:extLst>
      <p:ext uri="{BB962C8B-B14F-4D97-AF65-F5344CB8AC3E}">
        <p14:creationId xmlns:p14="http://schemas.microsoft.com/office/powerpoint/2010/main" val="489844697"/>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10BB5C-2EC6-C04C-A918-35D77808A1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CF389E5-7FFF-4E4A-8882-1719BF5830B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83C6F75-0431-584B-87A1-3417F6CF22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E932F39-AC14-7D41-8945-AF851658711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itle 1">
            <a:extLst>
              <a:ext uri="{FF2B5EF4-FFF2-40B4-BE49-F238E27FC236}">
                <a16:creationId xmlns:a16="http://schemas.microsoft.com/office/drawing/2014/main" id="{5295CA7A-25C1-5F45-AA6D-B0BC6F168C2B}"/>
              </a:ext>
            </a:extLst>
          </p:cNvPr>
          <p:cNvSpPr>
            <a:spLocks noGrp="1"/>
          </p:cNvSpPr>
          <p:nvPr>
            <p:ph type="title" hasCustomPrompt="1"/>
          </p:nvPr>
        </p:nvSpPr>
        <p:spPr>
          <a:xfrm>
            <a:off x="420173" y="18255"/>
            <a:ext cx="10515600" cy="1325563"/>
          </a:xfrm>
        </p:spPr>
        <p:txBody>
          <a:bodyPr>
            <a:normAutofit/>
          </a:bodyPr>
          <a:lstStyle>
            <a:lvl1pPr>
              <a:defRPr sz="4000" b="0" i="0">
                <a:solidFill>
                  <a:schemeClr val="bg1"/>
                </a:solidFill>
                <a:latin typeface="Helvetica" pitchFamily="2" charset="0"/>
              </a:defRPr>
            </a:lvl1pPr>
          </a:lstStyle>
          <a:p>
            <a:r>
              <a:rPr lang="en-US" dirty="0"/>
              <a:t>Title</a:t>
            </a:r>
          </a:p>
        </p:txBody>
      </p:sp>
    </p:spTree>
    <p:extLst>
      <p:ext uri="{BB962C8B-B14F-4D97-AF65-F5344CB8AC3E}">
        <p14:creationId xmlns:p14="http://schemas.microsoft.com/office/powerpoint/2010/main" val="335199844"/>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B5AE1DD-6818-174D-83CD-708B645AF000}"/>
              </a:ext>
            </a:extLst>
          </p:cNvPr>
          <p:cNvSpPr>
            <a:spLocks noGrp="1"/>
          </p:cNvSpPr>
          <p:nvPr>
            <p:ph type="title" hasCustomPrompt="1"/>
          </p:nvPr>
        </p:nvSpPr>
        <p:spPr>
          <a:xfrm>
            <a:off x="420173" y="18255"/>
            <a:ext cx="10515600" cy="1325563"/>
          </a:xfrm>
        </p:spPr>
        <p:txBody>
          <a:bodyPr>
            <a:normAutofit/>
          </a:bodyPr>
          <a:lstStyle>
            <a:lvl1pPr>
              <a:defRPr sz="4000" b="0" i="0">
                <a:solidFill>
                  <a:schemeClr val="bg1"/>
                </a:solidFill>
                <a:latin typeface="Helvetica" pitchFamily="2" charset="0"/>
              </a:defRPr>
            </a:lvl1pPr>
          </a:lstStyle>
          <a:p>
            <a:r>
              <a:rPr lang="en-US" dirty="0"/>
              <a:t>Title</a:t>
            </a:r>
          </a:p>
        </p:txBody>
      </p:sp>
    </p:spTree>
    <p:extLst>
      <p:ext uri="{BB962C8B-B14F-4D97-AF65-F5344CB8AC3E}">
        <p14:creationId xmlns:p14="http://schemas.microsoft.com/office/powerpoint/2010/main" val="3549839955"/>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Ref idx="1002">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103920"/>
      </p:ext>
    </p:extLst>
  </p:cSld>
  <p:clrMapOvr>
    <a:overrideClrMapping bg1="dk1" tx1="lt1" bg2="dk2" tx2="lt2" accent1="accent1" accent2="accent2" accent3="accent3" accent4="accent4" accent5="accent5" accent6="accent6" hlink="hlink" folHlink="folHlink"/>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E3CE8-B6C3-AD42-8F32-6ECD696680A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A244FB6-97B3-0A41-887B-78028C7343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857E15D-A047-EB4A-B0E5-E323A58EB8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2801684456"/>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5E6C2-FD0A-DA40-B4AC-144DD9229AE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FF7EC3F-F058-4B47-A937-0742331B89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612E64-59DB-E04A-8EC4-F7943E3871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711379135"/>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C42E5C7-5B62-DF4B-B260-D4BC99E7B7A5}"/>
              </a:ext>
            </a:extLst>
          </p:cNvPr>
          <p:cNvSpPr/>
          <p:nvPr userDrawn="1"/>
        </p:nvSpPr>
        <p:spPr>
          <a:xfrm>
            <a:off x="-5589" y="-2"/>
            <a:ext cx="12197589" cy="6858002"/>
          </a:xfrm>
          <a:prstGeom prst="rect">
            <a:avLst/>
          </a:prstGeom>
          <a:solidFill>
            <a:srgbClr val="3F3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 schematic&#10;&#10;Description automatically generated">
            <a:extLst>
              <a:ext uri="{FF2B5EF4-FFF2-40B4-BE49-F238E27FC236}">
                <a16:creationId xmlns:a16="http://schemas.microsoft.com/office/drawing/2014/main" id="{A5BFADF7-C11F-2A47-8FE1-DC0A55800C4A}"/>
              </a:ext>
            </a:extLst>
          </p:cNvPr>
          <p:cNvPicPr>
            <a:picLocks noChangeAspect="1"/>
          </p:cNvPicPr>
          <p:nvPr userDrawn="1"/>
        </p:nvPicPr>
        <p:blipFill rotWithShape="1">
          <a:blip r:embed="rId12"/>
          <a:srcRect l="54612" t="9643" r="12382" b="25810"/>
          <a:stretch/>
        </p:blipFill>
        <p:spPr>
          <a:xfrm rot="10800000" flipH="1">
            <a:off x="9722224" y="2028030"/>
            <a:ext cx="2469776" cy="4829969"/>
          </a:xfrm>
          <a:prstGeom prst="rect">
            <a:avLst/>
          </a:prstGeom>
        </p:spPr>
      </p:pic>
      <p:sp>
        <p:nvSpPr>
          <p:cNvPr id="2" name="Title Placeholder 1">
            <a:extLst>
              <a:ext uri="{FF2B5EF4-FFF2-40B4-BE49-F238E27FC236}">
                <a16:creationId xmlns:a16="http://schemas.microsoft.com/office/drawing/2014/main" id="{32313505-FC15-5345-ADF6-72D2E677E597}"/>
              </a:ext>
            </a:extLst>
          </p:cNvPr>
          <p:cNvSpPr>
            <a:spLocks noGrp="1"/>
          </p:cNvSpPr>
          <p:nvPr>
            <p:ph type="title"/>
          </p:nvPr>
        </p:nvSpPr>
        <p:spPr>
          <a:xfrm>
            <a:off x="178873" y="-5557"/>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FE2E8375-489E-504B-9CA6-A4C3B43E31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E529C79F-83A0-AE4F-8C2B-64C6A83610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835C4-9E48-784E-8733-73638A8349BC}" type="datetimeFigureOut">
              <a:rPr lang="en-US" smtClean="0"/>
              <a:t>11/24/21</a:t>
            </a:fld>
            <a:endParaRPr lang="en-US"/>
          </a:p>
        </p:txBody>
      </p:sp>
      <p:sp>
        <p:nvSpPr>
          <p:cNvPr id="5" name="Footer Placeholder 4">
            <a:extLst>
              <a:ext uri="{FF2B5EF4-FFF2-40B4-BE49-F238E27FC236}">
                <a16:creationId xmlns:a16="http://schemas.microsoft.com/office/drawing/2014/main" id="{9DB4535F-BAF9-304D-9722-D80C76E34E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BB5BEC-8883-9047-869B-91B574B618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9BE4CE-1B36-384A-B3E5-577DA04BAF95}" type="slidenum">
              <a:rPr lang="en-US" smtClean="0"/>
              <a:t>‹#›</a:t>
            </a:fld>
            <a:endParaRPr lang="en-US"/>
          </a:p>
        </p:txBody>
      </p:sp>
      <p:pic>
        <p:nvPicPr>
          <p:cNvPr id="7" name="Picture 6">
            <a:extLst>
              <a:ext uri="{FF2B5EF4-FFF2-40B4-BE49-F238E27FC236}">
                <a16:creationId xmlns:a16="http://schemas.microsoft.com/office/drawing/2014/main" id="{AE1E1D32-D794-FF4F-99B9-935BB07CE35E}"/>
              </a:ext>
            </a:extLst>
          </p:cNvPr>
          <p:cNvPicPr>
            <a:picLocks noChangeAspect="1"/>
          </p:cNvPicPr>
          <p:nvPr userDrawn="1"/>
        </p:nvPicPr>
        <p:blipFill>
          <a:blip r:embed="rId13"/>
          <a:stretch>
            <a:fillRect/>
          </a:stretch>
        </p:blipFill>
        <p:spPr>
          <a:xfrm>
            <a:off x="11059074" y="209550"/>
            <a:ext cx="954053" cy="908050"/>
          </a:xfrm>
          <a:prstGeom prst="rect">
            <a:avLst/>
          </a:prstGeom>
        </p:spPr>
      </p:pic>
    </p:spTree>
    <p:extLst>
      <p:ext uri="{BB962C8B-B14F-4D97-AF65-F5344CB8AC3E}">
        <p14:creationId xmlns:p14="http://schemas.microsoft.com/office/powerpoint/2010/main" val="1678952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52" r:id="rId4"/>
    <p:sldLayoutId id="2147483653" r:id="rId5"/>
    <p:sldLayoutId id="2147483654" r:id="rId6"/>
    <p:sldLayoutId id="2147483655" r:id="rId7"/>
    <p:sldLayoutId id="2147483656" r:id="rId8"/>
    <p:sldLayoutId id="2147483657" r:id="rId9"/>
    <p:sldLayoutId id="2147483670" r:id="rId10"/>
  </p:sldLayoutIdLst>
  <p:transition spd="med">
    <p:pull/>
  </p:transition>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0.sv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5.svg"/></Relationships>
</file>

<file path=ppt/slides/_rels/slide13.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41.png"/><Relationship Id="rId7" Type="http://schemas.openxmlformats.org/officeDocument/2006/relationships/image" Target="../media/image40.sv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0.sv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45.png"/><Relationship Id="rId7" Type="http://schemas.openxmlformats.org/officeDocument/2006/relationships/image" Target="../media/image40.sv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image" Target="../media/image47.png"/><Relationship Id="rId7" Type="http://schemas.openxmlformats.org/officeDocument/2006/relationships/image" Target="../media/image40.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20.png"/><Relationship Id="rId7" Type="http://schemas.openxmlformats.org/officeDocument/2006/relationships/image" Target="../media/image52.sv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1.sv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6A574C4-0714-6945-9663-82E8F7D71210}"/>
              </a:ext>
            </a:extLst>
          </p:cNvPr>
          <p:cNvSpPr>
            <a:spLocks noGrp="1"/>
          </p:cNvSpPr>
          <p:nvPr>
            <p:ph sz="quarter" idx="11"/>
          </p:nvPr>
        </p:nvSpPr>
        <p:spPr/>
        <p:txBody>
          <a:bodyPr/>
          <a:lstStyle/>
          <a:p>
            <a:r>
              <a:rPr lang="en-US" altLang="zh-CN" dirty="0"/>
              <a:t>Logistic</a:t>
            </a:r>
            <a:r>
              <a:rPr lang="zh-CN" altLang="en-US" dirty="0"/>
              <a:t> </a:t>
            </a:r>
            <a:r>
              <a:rPr lang="en-US" altLang="zh-CN" dirty="0"/>
              <a:t>Regression</a:t>
            </a:r>
            <a:endParaRPr lang="en-US" dirty="0"/>
          </a:p>
        </p:txBody>
      </p:sp>
      <p:sp>
        <p:nvSpPr>
          <p:cNvPr id="8" name="Text Placeholder 7">
            <a:extLst>
              <a:ext uri="{FF2B5EF4-FFF2-40B4-BE49-F238E27FC236}">
                <a16:creationId xmlns:a16="http://schemas.microsoft.com/office/drawing/2014/main" id="{75280760-2936-B248-BC18-0CEAB13C23FE}"/>
              </a:ext>
            </a:extLst>
          </p:cNvPr>
          <p:cNvSpPr>
            <a:spLocks noGrp="1"/>
          </p:cNvSpPr>
          <p:nvPr>
            <p:ph type="body" sz="quarter" idx="12"/>
          </p:nvPr>
        </p:nvSpPr>
        <p:spPr/>
        <p:txBody>
          <a:bodyPr>
            <a:normAutofit lnSpcReduction="10000"/>
          </a:bodyPr>
          <a:lstStyle/>
          <a:p>
            <a:r>
              <a:rPr lang="en-US" altLang="zh-CN" dirty="0"/>
              <a:t>10675461</a:t>
            </a:r>
            <a:r>
              <a:rPr lang="zh-CN" altLang="en-US" dirty="0"/>
              <a:t> </a:t>
            </a:r>
            <a:r>
              <a:rPr lang="en-US" altLang="zh-CN" dirty="0"/>
              <a:t>Yi</a:t>
            </a:r>
            <a:r>
              <a:rPr lang="zh-CN" altLang="en-US" dirty="0"/>
              <a:t> </a:t>
            </a:r>
            <a:r>
              <a:rPr lang="en-US" altLang="zh-CN" dirty="0"/>
              <a:t>Lu</a:t>
            </a:r>
            <a:endParaRPr lang="en-US" dirty="0"/>
          </a:p>
        </p:txBody>
      </p:sp>
      <p:sp>
        <p:nvSpPr>
          <p:cNvPr id="6" name="Title 5">
            <a:extLst>
              <a:ext uri="{FF2B5EF4-FFF2-40B4-BE49-F238E27FC236}">
                <a16:creationId xmlns:a16="http://schemas.microsoft.com/office/drawing/2014/main" id="{3487032C-0210-9049-BF56-0C887511F601}"/>
              </a:ext>
            </a:extLst>
          </p:cNvPr>
          <p:cNvSpPr>
            <a:spLocks noGrp="1"/>
          </p:cNvSpPr>
          <p:nvPr>
            <p:ph type="title"/>
          </p:nvPr>
        </p:nvSpPr>
        <p:spPr/>
        <p:txBody>
          <a:bodyPr>
            <a:normAutofit fontScale="90000"/>
          </a:bodyPr>
          <a:lstStyle/>
          <a:p>
            <a:r>
              <a:rPr lang="en-US" altLang="zh-CN" dirty="0"/>
              <a:t>Core</a:t>
            </a:r>
            <a:r>
              <a:rPr lang="zh-CN" altLang="en-US" dirty="0"/>
              <a:t> </a:t>
            </a:r>
            <a:r>
              <a:rPr lang="en-US" altLang="zh-CN" dirty="0"/>
              <a:t>Workshop</a:t>
            </a:r>
            <a:r>
              <a:rPr lang="zh-CN" altLang="en-US" dirty="0"/>
              <a:t> </a:t>
            </a:r>
            <a:r>
              <a:rPr lang="en-US" altLang="zh-CN" dirty="0"/>
              <a:t>IV</a:t>
            </a:r>
            <a:endParaRPr lang="en-US" dirty="0"/>
          </a:p>
        </p:txBody>
      </p:sp>
    </p:spTree>
    <p:extLst>
      <p:ext uri="{BB962C8B-B14F-4D97-AF65-F5344CB8AC3E}">
        <p14:creationId xmlns:p14="http://schemas.microsoft.com/office/powerpoint/2010/main" val="1031141105"/>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FE4B7-F58A-C64D-8661-9B1947324A4B}"/>
              </a:ext>
            </a:extLst>
          </p:cNvPr>
          <p:cNvSpPr>
            <a:spLocks noGrp="1"/>
          </p:cNvSpPr>
          <p:nvPr>
            <p:ph type="title"/>
          </p:nvPr>
        </p:nvSpPr>
        <p:spPr/>
        <p:txBody>
          <a:bodyPr/>
          <a:lstStyle/>
          <a:p>
            <a:r>
              <a:rPr lang="en-US" dirty="0"/>
              <a:t>Definitions &amp; Principles</a:t>
            </a:r>
          </a:p>
        </p:txBody>
      </p:sp>
      <p:sp>
        <p:nvSpPr>
          <p:cNvPr id="3" name="TextBox 2">
            <a:extLst>
              <a:ext uri="{FF2B5EF4-FFF2-40B4-BE49-F238E27FC236}">
                <a16:creationId xmlns:a16="http://schemas.microsoft.com/office/drawing/2014/main" id="{6F15AAAD-6F71-9841-8367-ACB3E692E1DE}"/>
              </a:ext>
            </a:extLst>
          </p:cNvPr>
          <p:cNvSpPr txBox="1"/>
          <p:nvPr/>
        </p:nvSpPr>
        <p:spPr>
          <a:xfrm>
            <a:off x="420173" y="3928327"/>
            <a:ext cx="9907929" cy="1938992"/>
          </a:xfrm>
          <a:prstGeom prst="rect">
            <a:avLst/>
          </a:prstGeom>
          <a:noFill/>
        </p:spPr>
        <p:txBody>
          <a:bodyPr wrap="square" rtlCol="0">
            <a:spAutoFit/>
          </a:bodyPr>
          <a:lstStyle/>
          <a:p>
            <a:r>
              <a:rPr lang="en-US" altLang="zh-CN" sz="2400" dirty="0">
                <a:solidFill>
                  <a:schemeClr val="bg1"/>
                </a:solidFill>
              </a:rPr>
              <a:t>What</a:t>
            </a:r>
            <a:r>
              <a:rPr lang="zh-CN" altLang="en-US" sz="2400" dirty="0">
                <a:solidFill>
                  <a:schemeClr val="bg1"/>
                </a:solidFill>
              </a:rPr>
              <a:t> </a:t>
            </a:r>
            <a:r>
              <a:rPr lang="en-US" altLang="zh-CN" sz="2400" dirty="0">
                <a:solidFill>
                  <a:schemeClr val="bg1"/>
                </a:solidFill>
              </a:rPr>
              <a:t>we</a:t>
            </a:r>
            <a:r>
              <a:rPr lang="zh-CN" altLang="en-US" sz="2400" dirty="0">
                <a:solidFill>
                  <a:schemeClr val="bg1"/>
                </a:solidFill>
              </a:rPr>
              <a:t> </a:t>
            </a:r>
            <a:r>
              <a:rPr lang="en-US" altLang="zh-CN" sz="2400" dirty="0">
                <a:solidFill>
                  <a:schemeClr val="bg1"/>
                </a:solidFill>
              </a:rPr>
              <a:t>needs</a:t>
            </a:r>
            <a:r>
              <a:rPr lang="zh-CN" altLang="en-US" sz="2400" dirty="0">
                <a:solidFill>
                  <a:schemeClr val="bg1"/>
                </a:solidFill>
              </a:rPr>
              <a:t> </a:t>
            </a:r>
            <a:r>
              <a:rPr lang="en-US" altLang="zh-CN" sz="2400" dirty="0">
                <a:solidFill>
                  <a:schemeClr val="bg1"/>
                </a:solidFill>
              </a:rPr>
              <a:t>to</a:t>
            </a:r>
            <a:r>
              <a:rPr lang="zh-CN" altLang="en-US" sz="2400" dirty="0">
                <a:solidFill>
                  <a:schemeClr val="bg1"/>
                </a:solidFill>
              </a:rPr>
              <a:t> </a:t>
            </a:r>
            <a:r>
              <a:rPr lang="en-US" altLang="zh-CN" sz="2400" dirty="0">
                <a:solidFill>
                  <a:schemeClr val="bg1"/>
                </a:solidFill>
              </a:rPr>
              <a:t>optimize:</a:t>
            </a: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BD1ADE4-8BF2-914F-AE4A-AD0D36765922}"/>
                  </a:ext>
                </a:extLst>
              </p:cNvPr>
              <p:cNvSpPr txBox="1"/>
              <p:nvPr/>
            </p:nvSpPr>
            <p:spPr>
              <a:xfrm>
                <a:off x="599580" y="4494000"/>
                <a:ext cx="9437225"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rgbClr val="FFCC33"/>
                    </a:solidFill>
                  </a:rPr>
                  <a:t>Weight</a:t>
                </a:r>
                <a:r>
                  <a:rPr lang="en-US" sz="2800" dirty="0">
                    <a:solidFill>
                      <a:srgbClr val="FFCC33"/>
                    </a:solidFill>
                  </a:rPr>
                  <a:t> </a:t>
                </a:r>
                <a14:m>
                  <m:oMath xmlns:m="http://schemas.openxmlformats.org/officeDocument/2006/math">
                    <m:r>
                      <a:rPr lang="en-US" sz="2800" b="0" i="0" smtClean="0">
                        <a:solidFill>
                          <a:srgbClr val="AB00F2"/>
                        </a:solidFill>
                        <a:latin typeface="Cambria Math" panose="02040503050406030204" pitchFamily="18" charset="0"/>
                      </a:rPr>
                      <m:t>            </m:t>
                    </m:r>
                    <m:r>
                      <a:rPr lang="en-US" sz="2800" b="1" i="1" smtClean="0">
                        <a:solidFill>
                          <a:srgbClr val="FFCC33"/>
                        </a:solidFill>
                        <a:latin typeface="Cambria Math" panose="02040503050406030204" pitchFamily="18" charset="0"/>
                      </a:rPr>
                      <m:t>𝒘</m:t>
                    </m:r>
                    <m:r>
                      <a:rPr lang="en-US" sz="2800" b="1" i="1" smtClean="0">
                        <a:solidFill>
                          <a:srgbClr val="FFCC33"/>
                        </a:solidFill>
                        <a:latin typeface="Cambria Math" panose="02040503050406030204" pitchFamily="18" charset="0"/>
                      </a:rPr>
                      <m:t>=(</m:t>
                    </m:r>
                    <m:sSub>
                      <m:sSubPr>
                        <m:ctrlPr>
                          <a:rPr lang="en-US" sz="2800" b="1" i="1">
                            <a:solidFill>
                              <a:srgbClr val="FFCC33"/>
                            </a:solidFill>
                            <a:latin typeface="Cambria Math" panose="02040503050406030204" pitchFamily="18" charset="0"/>
                          </a:rPr>
                        </m:ctrlPr>
                      </m:sSubPr>
                      <m:e>
                        <m:r>
                          <a:rPr lang="en-US" sz="2800" b="1" i="1">
                            <a:solidFill>
                              <a:srgbClr val="FFCC33"/>
                            </a:solidFill>
                            <a:latin typeface="Cambria Math" panose="02040503050406030204" pitchFamily="18" charset="0"/>
                          </a:rPr>
                          <m:t>𝒘</m:t>
                        </m:r>
                      </m:e>
                      <m:sub>
                        <m:r>
                          <a:rPr lang="en-US" sz="2800" b="1" i="1">
                            <a:solidFill>
                              <a:srgbClr val="FFCC33"/>
                            </a:solidFill>
                            <a:latin typeface="Cambria Math" panose="02040503050406030204" pitchFamily="18" charset="0"/>
                          </a:rPr>
                          <m:t>𝟏</m:t>
                        </m:r>
                      </m:sub>
                    </m:sSub>
                    <m:r>
                      <a:rPr lang="en-US" sz="2800" b="1" i="1">
                        <a:solidFill>
                          <a:srgbClr val="FFCC33"/>
                        </a:solidFill>
                        <a:latin typeface="Cambria Math" panose="02040503050406030204" pitchFamily="18" charset="0"/>
                      </a:rPr>
                      <m:t>, </m:t>
                    </m:r>
                    <m:sSub>
                      <m:sSubPr>
                        <m:ctrlPr>
                          <a:rPr lang="en-US" sz="2800" b="1" i="1">
                            <a:solidFill>
                              <a:srgbClr val="FFCC33"/>
                            </a:solidFill>
                            <a:latin typeface="Cambria Math" panose="02040503050406030204" pitchFamily="18" charset="0"/>
                          </a:rPr>
                        </m:ctrlPr>
                      </m:sSubPr>
                      <m:e>
                        <m:r>
                          <a:rPr lang="en-US" sz="2800" b="1" i="1">
                            <a:solidFill>
                              <a:srgbClr val="FFCC33"/>
                            </a:solidFill>
                            <a:latin typeface="Cambria Math" panose="02040503050406030204" pitchFamily="18" charset="0"/>
                          </a:rPr>
                          <m:t>𝒘</m:t>
                        </m:r>
                      </m:e>
                      <m:sub>
                        <m:r>
                          <a:rPr lang="en-US" sz="2800" b="1" i="1">
                            <a:solidFill>
                              <a:srgbClr val="FFCC33"/>
                            </a:solidFill>
                            <a:latin typeface="Cambria Math" panose="02040503050406030204" pitchFamily="18" charset="0"/>
                          </a:rPr>
                          <m:t>𝟐</m:t>
                        </m:r>
                      </m:sub>
                    </m:sSub>
                    <m:r>
                      <a:rPr lang="en-US" sz="2800" b="1" i="1">
                        <a:solidFill>
                          <a:srgbClr val="FFCC33"/>
                        </a:solidFill>
                        <a:latin typeface="Cambria Math" panose="02040503050406030204" pitchFamily="18" charset="0"/>
                      </a:rPr>
                      <m:t>, ⋯, </m:t>
                    </m:r>
                    <m:sSub>
                      <m:sSubPr>
                        <m:ctrlPr>
                          <a:rPr lang="en-US" sz="2800" b="1" i="1">
                            <a:solidFill>
                              <a:srgbClr val="FFCC33"/>
                            </a:solidFill>
                            <a:latin typeface="Cambria Math" panose="02040503050406030204" pitchFamily="18" charset="0"/>
                          </a:rPr>
                        </m:ctrlPr>
                      </m:sSubPr>
                      <m:e>
                        <m:r>
                          <a:rPr lang="en-US" sz="2800" b="1" i="1">
                            <a:solidFill>
                              <a:srgbClr val="FFCC33"/>
                            </a:solidFill>
                            <a:latin typeface="Cambria Math" panose="02040503050406030204" pitchFamily="18" charset="0"/>
                          </a:rPr>
                          <m:t>𝒘</m:t>
                        </m:r>
                      </m:e>
                      <m:sub>
                        <m:r>
                          <a:rPr lang="en-US" sz="2800" b="1" i="1">
                            <a:solidFill>
                              <a:srgbClr val="FFCC33"/>
                            </a:solidFill>
                            <a:latin typeface="Cambria Math" panose="02040503050406030204" pitchFamily="18" charset="0"/>
                          </a:rPr>
                          <m:t>𝒏</m:t>
                        </m:r>
                      </m:sub>
                    </m:sSub>
                    <m:r>
                      <a:rPr lang="en-US" sz="2800" b="1" i="1">
                        <a:solidFill>
                          <a:srgbClr val="FFCC33"/>
                        </a:solidFill>
                        <a:latin typeface="Cambria Math" panose="02040503050406030204" pitchFamily="18" charset="0"/>
                      </a:rPr>
                      <m:t>)</m:t>
                    </m:r>
                  </m:oMath>
                </a14:m>
                <a:r>
                  <a:rPr lang="en-US" sz="2800" b="1" i="1" dirty="0">
                    <a:solidFill>
                      <a:srgbClr val="FFCC33"/>
                    </a:solidFill>
                  </a:rPr>
                  <a:t> </a:t>
                </a:r>
                <a:r>
                  <a:rPr lang="en-US" sz="2800" dirty="0">
                    <a:solidFill>
                      <a:srgbClr val="FFCC33"/>
                    </a:solidFill>
                  </a:rPr>
                  <a:t>  </a:t>
                </a:r>
              </a:p>
              <a:p>
                <a:pPr marL="457200" indent="-457200">
                  <a:buFont typeface="Arial" panose="020B0604020202020204" pitchFamily="34" charset="0"/>
                  <a:buChar char="•"/>
                </a:pPr>
                <a:r>
                  <a:rPr lang="en-US" sz="2800" b="1" dirty="0">
                    <a:solidFill>
                      <a:srgbClr val="FFCC33"/>
                    </a:solidFill>
                  </a:rPr>
                  <a:t>Bias</a:t>
                </a:r>
                <a:r>
                  <a:rPr lang="en-US" sz="2800" dirty="0">
                    <a:solidFill>
                      <a:srgbClr val="FFCC33"/>
                    </a:solidFill>
                  </a:rPr>
                  <a:t>	         </a:t>
                </a:r>
                <a14:m>
                  <m:oMath xmlns:m="http://schemas.openxmlformats.org/officeDocument/2006/math">
                    <m:r>
                      <a:rPr lang="en-US" sz="2800" b="1" i="1" smtClean="0">
                        <a:solidFill>
                          <a:srgbClr val="FFCC33"/>
                        </a:solidFill>
                        <a:latin typeface="Cambria Math" panose="02040503050406030204" pitchFamily="18" charset="0"/>
                      </a:rPr>
                      <m:t>𝒃</m:t>
                    </m:r>
                    <m:r>
                      <a:rPr lang="en-US" sz="2800" b="1" i="1" smtClean="0">
                        <a:solidFill>
                          <a:srgbClr val="FFCC33"/>
                        </a:solidFill>
                        <a:latin typeface="Cambria Math" panose="02040503050406030204" pitchFamily="18" charset="0"/>
                      </a:rPr>
                      <m:t>∈</m:t>
                    </m:r>
                    <m:r>
                      <a:rPr lang="en-US" sz="2800" b="1" i="1">
                        <a:solidFill>
                          <a:srgbClr val="FFCC33"/>
                        </a:solidFill>
                        <a:latin typeface="Cambria Math" panose="02040503050406030204" pitchFamily="18" charset="0"/>
                        <a:ea typeface="Cambria Math" panose="02040503050406030204" pitchFamily="18" charset="0"/>
                      </a:rPr>
                      <m:t>ℝ</m:t>
                    </m:r>
                  </m:oMath>
                </a14:m>
                <a:endParaRPr lang="en-US" sz="2800" dirty="0">
                  <a:solidFill>
                    <a:srgbClr val="FFCC33"/>
                  </a:solidFill>
                </a:endParaRPr>
              </a:p>
            </p:txBody>
          </p:sp>
        </mc:Choice>
        <mc:Fallback xmlns="">
          <p:sp>
            <p:nvSpPr>
              <p:cNvPr id="4" name="TextBox 3">
                <a:extLst>
                  <a:ext uri="{FF2B5EF4-FFF2-40B4-BE49-F238E27FC236}">
                    <a16:creationId xmlns:a16="http://schemas.microsoft.com/office/drawing/2014/main" id="{9BD1ADE4-8BF2-914F-AE4A-AD0D36765922}"/>
                  </a:ext>
                </a:extLst>
              </p:cNvPr>
              <p:cNvSpPr txBox="1">
                <a:spLocks noRot="1" noChangeAspect="1" noMove="1" noResize="1" noEditPoints="1" noAdjustHandles="1" noChangeArrowheads="1" noChangeShapeType="1" noTextEdit="1"/>
              </p:cNvSpPr>
              <p:nvPr/>
            </p:nvSpPr>
            <p:spPr>
              <a:xfrm>
                <a:off x="599580" y="4494000"/>
                <a:ext cx="9437225" cy="954107"/>
              </a:xfrm>
              <a:prstGeom prst="rect">
                <a:avLst/>
              </a:prstGeom>
              <a:blipFill>
                <a:blip r:embed="rId3"/>
                <a:stretch>
                  <a:fillRect l="-1210" t="-6494" b="-1558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1BCACCF-0DFA-F44F-BBBF-62846443A671}"/>
              </a:ext>
            </a:extLst>
          </p:cNvPr>
          <p:cNvSpPr txBox="1"/>
          <p:nvPr/>
        </p:nvSpPr>
        <p:spPr>
          <a:xfrm>
            <a:off x="420173" y="1176117"/>
            <a:ext cx="10266744" cy="461665"/>
          </a:xfrm>
          <a:prstGeom prst="rect">
            <a:avLst/>
          </a:prstGeom>
          <a:noFill/>
        </p:spPr>
        <p:txBody>
          <a:bodyPr wrap="square" rtlCol="0">
            <a:spAutoFit/>
          </a:bodyPr>
          <a:lstStyle/>
          <a:p>
            <a:r>
              <a:rPr lang="en-US" altLang="zh-CN" sz="2400" dirty="0">
                <a:solidFill>
                  <a:srgbClr val="AB00F2"/>
                </a:solidFill>
                <a:latin typeface="Helvetica" pitchFamily="2" charset="0"/>
              </a:rPr>
              <a:t>Logistic Regression</a:t>
            </a:r>
            <a:endParaRPr lang="en-US" sz="2400" dirty="0">
              <a:solidFill>
                <a:srgbClr val="AB00F2"/>
              </a:solidFill>
              <a:latin typeface="Helvetica" pitchFamily="2"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E4EBF1-868B-7A4E-B54E-E0403EAC5C79}"/>
                  </a:ext>
                </a:extLst>
              </p:cNvPr>
              <p:cNvSpPr txBox="1"/>
              <p:nvPr/>
            </p:nvSpPr>
            <p:spPr>
              <a:xfrm>
                <a:off x="420173" y="1806888"/>
                <a:ext cx="8543446" cy="461665"/>
              </a:xfrm>
              <a:prstGeom prst="rect">
                <a:avLst/>
              </a:prstGeom>
              <a:noFill/>
            </p:spPr>
            <p:txBody>
              <a:bodyPr wrap="square" rtlCol="0">
                <a:spAutoFit/>
              </a:bodyPr>
              <a:lstStyle/>
              <a:p>
                <a:r>
                  <a:rPr lang="en-US" sz="2400" dirty="0">
                    <a:solidFill>
                      <a:schemeClr val="bg1"/>
                    </a:solidFill>
                  </a:rPr>
                  <a:t>We </a:t>
                </a:r>
                <a:r>
                  <a:rPr lang="en-US" sz="2400" dirty="0">
                    <a:solidFill>
                      <a:srgbClr val="FFCC33"/>
                    </a:solidFill>
                  </a:rPr>
                  <a:t>set </a:t>
                </a:r>
                <a14:m>
                  <m:oMath xmlns:m="http://schemas.openxmlformats.org/officeDocument/2006/math">
                    <m:r>
                      <a:rPr lang="en-US" sz="2400" b="0" i="1" smtClean="0">
                        <a:solidFill>
                          <a:srgbClr val="FFCC33"/>
                        </a:solidFill>
                        <a:latin typeface="Cambria Math" panose="02040503050406030204" pitchFamily="18" charset="0"/>
                      </a:rPr>
                      <m:t>0.5</m:t>
                    </m:r>
                  </m:oMath>
                </a14:m>
                <a:r>
                  <a:rPr lang="en-US" sz="2400" dirty="0">
                    <a:solidFill>
                      <a:srgbClr val="FFCC33"/>
                    </a:solidFill>
                  </a:rPr>
                  <a:t> as the dividing line</a:t>
                </a:r>
                <a:r>
                  <a:rPr lang="en-US" sz="2400" dirty="0">
                    <a:solidFill>
                      <a:schemeClr val="bg1"/>
                    </a:solidFill>
                  </a:rPr>
                  <a:t> for the sigmoid function’s </a:t>
                </a:r>
                <a:r>
                  <a:rPr lang="en-US" altLang="zh-CN" sz="2400" dirty="0">
                    <a:solidFill>
                      <a:schemeClr val="bg1"/>
                    </a:solidFill>
                  </a:rPr>
                  <a:t>output: </a:t>
                </a:r>
                <a:endParaRPr lang="en-US" sz="2400" dirty="0">
                  <a:solidFill>
                    <a:schemeClr val="bg1"/>
                  </a:solidFill>
                </a:endParaRPr>
              </a:p>
            </p:txBody>
          </p:sp>
        </mc:Choice>
        <mc:Fallback xmlns="">
          <p:sp>
            <p:nvSpPr>
              <p:cNvPr id="10" name="TextBox 9">
                <a:extLst>
                  <a:ext uri="{FF2B5EF4-FFF2-40B4-BE49-F238E27FC236}">
                    <a16:creationId xmlns:a16="http://schemas.microsoft.com/office/drawing/2014/main" id="{64E4EBF1-868B-7A4E-B54E-E0403EAC5C79}"/>
                  </a:ext>
                </a:extLst>
              </p:cNvPr>
              <p:cNvSpPr txBox="1">
                <a:spLocks noRot="1" noChangeAspect="1" noMove="1" noResize="1" noEditPoints="1" noAdjustHandles="1" noChangeArrowheads="1" noChangeShapeType="1" noTextEdit="1"/>
              </p:cNvSpPr>
              <p:nvPr/>
            </p:nvSpPr>
            <p:spPr>
              <a:xfrm>
                <a:off x="420173" y="1806888"/>
                <a:ext cx="8543446" cy="461665"/>
              </a:xfrm>
              <a:prstGeom prst="rect">
                <a:avLst/>
              </a:prstGeom>
              <a:blipFill>
                <a:blip r:embed="rId4"/>
                <a:stretch>
                  <a:fillRect l="-1189" t="-8108" b="-29730"/>
                </a:stretch>
              </a:blipFill>
            </p:spPr>
            <p:txBody>
              <a:bodyPr/>
              <a:lstStyle/>
              <a:p>
                <a:r>
                  <a:rPr lang="en-US">
                    <a:noFill/>
                  </a:rPr>
                  <a:t> </a:t>
                </a:r>
              </a:p>
            </p:txBody>
          </p:sp>
        </mc:Fallback>
      </mc:AlternateContent>
      <p:pic>
        <p:nvPicPr>
          <p:cNvPr id="12" name="Graphic 11">
            <a:extLst>
              <a:ext uri="{FF2B5EF4-FFF2-40B4-BE49-F238E27FC236}">
                <a16:creationId xmlns:a16="http://schemas.microsoft.com/office/drawing/2014/main" id="{6FCDB34F-2397-8444-ABF3-3F7A8452D7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3328" y="2493797"/>
            <a:ext cx="7178965" cy="391955"/>
          </a:xfrm>
          <a:prstGeom prst="rect">
            <a:avLst/>
          </a:prstGeom>
        </p:spPr>
      </p:pic>
      <p:pic>
        <p:nvPicPr>
          <p:cNvPr id="14" name="Graphic 13">
            <a:extLst>
              <a:ext uri="{FF2B5EF4-FFF2-40B4-BE49-F238E27FC236}">
                <a16:creationId xmlns:a16="http://schemas.microsoft.com/office/drawing/2014/main" id="{41BD104F-E906-6742-A055-1FF127A516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13328" y="3046178"/>
            <a:ext cx="7550291" cy="391955"/>
          </a:xfrm>
          <a:prstGeom prst="rect">
            <a:avLst/>
          </a:prstGeom>
        </p:spPr>
      </p:pic>
    </p:spTree>
    <p:extLst>
      <p:ext uri="{BB962C8B-B14F-4D97-AF65-F5344CB8AC3E}">
        <p14:creationId xmlns:p14="http://schemas.microsoft.com/office/powerpoint/2010/main" val="3151140764"/>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9366C-28A1-CB46-8F68-B4AA03A5771D}"/>
              </a:ext>
            </a:extLst>
          </p:cNvPr>
          <p:cNvSpPr>
            <a:spLocks noGrp="1"/>
          </p:cNvSpPr>
          <p:nvPr>
            <p:ph type="title"/>
          </p:nvPr>
        </p:nvSpPr>
        <p:spPr/>
        <p:txBody>
          <a:bodyPr/>
          <a:lstStyle/>
          <a:p>
            <a:r>
              <a:rPr lang="en-US" dirty="0"/>
              <a:t>Definitions &amp; Principles</a:t>
            </a:r>
          </a:p>
        </p:txBody>
      </p:sp>
      <p:sp>
        <p:nvSpPr>
          <p:cNvPr id="3" name="TextBox 2">
            <a:extLst>
              <a:ext uri="{FF2B5EF4-FFF2-40B4-BE49-F238E27FC236}">
                <a16:creationId xmlns:a16="http://schemas.microsoft.com/office/drawing/2014/main" id="{074535F2-B5A9-7641-91A8-07C0BBA838F0}"/>
              </a:ext>
            </a:extLst>
          </p:cNvPr>
          <p:cNvSpPr txBox="1"/>
          <p:nvPr/>
        </p:nvSpPr>
        <p:spPr>
          <a:xfrm>
            <a:off x="420173" y="1176117"/>
            <a:ext cx="10266744" cy="461665"/>
          </a:xfrm>
          <a:prstGeom prst="rect">
            <a:avLst/>
          </a:prstGeom>
          <a:noFill/>
        </p:spPr>
        <p:txBody>
          <a:bodyPr wrap="square" rtlCol="0">
            <a:spAutoFit/>
          </a:bodyPr>
          <a:lstStyle/>
          <a:p>
            <a:r>
              <a:rPr lang="en-US" altLang="zh-CN" sz="2400" dirty="0">
                <a:solidFill>
                  <a:srgbClr val="AB00F2"/>
                </a:solidFill>
                <a:latin typeface="Helvetica" pitchFamily="2" charset="0"/>
              </a:rPr>
              <a:t>Cross-Entropy Loss Function</a:t>
            </a:r>
            <a:endParaRPr lang="en-US" sz="2400" dirty="0">
              <a:solidFill>
                <a:srgbClr val="AB00F2"/>
              </a:solidFill>
              <a:latin typeface="Helvetica" pitchFamily="2" charset="0"/>
            </a:endParaRPr>
          </a:p>
        </p:txBody>
      </p:sp>
      <p:sp>
        <p:nvSpPr>
          <p:cNvPr id="4" name="TextBox 3">
            <a:extLst>
              <a:ext uri="{FF2B5EF4-FFF2-40B4-BE49-F238E27FC236}">
                <a16:creationId xmlns:a16="http://schemas.microsoft.com/office/drawing/2014/main" id="{FFAA4894-3616-3841-A49C-00F6328DA8A9}"/>
              </a:ext>
            </a:extLst>
          </p:cNvPr>
          <p:cNvSpPr txBox="1"/>
          <p:nvPr/>
        </p:nvSpPr>
        <p:spPr>
          <a:xfrm>
            <a:off x="420173" y="1772253"/>
            <a:ext cx="10515600" cy="4585871"/>
          </a:xfrm>
          <a:prstGeom prst="rect">
            <a:avLst/>
          </a:prstGeom>
          <a:noFill/>
        </p:spPr>
        <p:txBody>
          <a:bodyPr wrap="square" rtlCol="0">
            <a:spAutoFit/>
          </a:bodyPr>
          <a:lstStyle/>
          <a:p>
            <a:r>
              <a:rPr lang="en-US" sz="2000" dirty="0">
                <a:solidFill>
                  <a:schemeClr val="bg1"/>
                </a:solidFill>
              </a:rPr>
              <a:t>Binary Logistic Regression’s loss function is Cross-Entropy Loss Function, with the form of:</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sz="2000" dirty="0">
                <a:solidFill>
                  <a:schemeClr val="bg1"/>
                </a:solidFill>
              </a:rPr>
              <a:t>Now we start to derive it from scratch.</a:t>
            </a:r>
          </a:p>
          <a:p>
            <a:endParaRPr lang="en-US" i="1" dirty="0">
              <a:solidFill>
                <a:srgbClr val="FFCC33"/>
              </a:solidFill>
            </a:endParaRPr>
          </a:p>
          <a:p>
            <a:r>
              <a:rPr lang="en-US" i="1" dirty="0">
                <a:solidFill>
                  <a:srgbClr val="FFCC33"/>
                </a:solidFill>
              </a:rPr>
              <a:t>Assume </a:t>
            </a:r>
          </a:p>
          <a:p>
            <a:endParaRPr lang="en-US" i="1" dirty="0">
              <a:solidFill>
                <a:srgbClr val="FFCC33"/>
              </a:solidFill>
            </a:endParaRPr>
          </a:p>
          <a:p>
            <a:endParaRPr lang="en-US" i="1" dirty="0">
              <a:solidFill>
                <a:srgbClr val="FFCC33"/>
              </a:solidFill>
            </a:endParaRPr>
          </a:p>
          <a:p>
            <a:endParaRPr lang="en-US" i="1" dirty="0">
              <a:solidFill>
                <a:srgbClr val="FFCC33"/>
              </a:solidFill>
            </a:endParaRPr>
          </a:p>
          <a:p>
            <a:r>
              <a:rPr lang="en-US" i="1" dirty="0">
                <a:solidFill>
                  <a:srgbClr val="FFCC33"/>
                </a:solidFill>
              </a:rPr>
              <a:t>Then we have</a:t>
            </a:r>
          </a:p>
          <a:p>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p:txBody>
      </p:sp>
      <p:pic>
        <p:nvPicPr>
          <p:cNvPr id="8" name="Graphic 7">
            <a:extLst>
              <a:ext uri="{FF2B5EF4-FFF2-40B4-BE49-F238E27FC236}">
                <a16:creationId xmlns:a16="http://schemas.microsoft.com/office/drawing/2014/main" id="{C9EA3620-CFFD-FF45-B787-F3D85614B3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01853" y="4233791"/>
            <a:ext cx="5903384" cy="416709"/>
          </a:xfrm>
          <a:prstGeom prst="rect">
            <a:avLst/>
          </a:prstGeom>
        </p:spPr>
      </p:pic>
      <p:pic>
        <p:nvPicPr>
          <p:cNvPr id="10" name="Graphic 9">
            <a:extLst>
              <a:ext uri="{FF2B5EF4-FFF2-40B4-BE49-F238E27FC236}">
                <a16:creationId xmlns:a16="http://schemas.microsoft.com/office/drawing/2014/main" id="{0C105376-BD59-1E4E-A69C-1E8484C237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80933" y="5470047"/>
            <a:ext cx="8238049" cy="423671"/>
          </a:xfrm>
          <a:prstGeom prst="rect">
            <a:avLst/>
          </a:prstGeom>
        </p:spPr>
      </p:pic>
      <p:pic>
        <p:nvPicPr>
          <p:cNvPr id="13" name="Graphic 12">
            <a:extLst>
              <a:ext uri="{FF2B5EF4-FFF2-40B4-BE49-F238E27FC236}">
                <a16:creationId xmlns:a16="http://schemas.microsoft.com/office/drawing/2014/main" id="{7F1B44E1-1641-2B40-BB21-59D155B39B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42530" y="2362867"/>
            <a:ext cx="6259264" cy="672236"/>
          </a:xfrm>
          <a:prstGeom prst="rect">
            <a:avLst/>
          </a:prstGeom>
        </p:spPr>
      </p:pic>
      <p:sp>
        <p:nvSpPr>
          <p:cNvPr id="5" name="TextBox 4">
            <a:extLst>
              <a:ext uri="{FF2B5EF4-FFF2-40B4-BE49-F238E27FC236}">
                <a16:creationId xmlns:a16="http://schemas.microsoft.com/office/drawing/2014/main" id="{17972D02-F7FD-174D-A7F4-C8A3B16C8D66}"/>
              </a:ext>
            </a:extLst>
          </p:cNvPr>
          <p:cNvSpPr txBox="1"/>
          <p:nvPr/>
        </p:nvSpPr>
        <p:spPr>
          <a:xfrm>
            <a:off x="11041959" y="4318827"/>
            <a:ext cx="1109082" cy="1569660"/>
          </a:xfrm>
          <a:prstGeom prst="rect">
            <a:avLst/>
          </a:prstGeom>
          <a:noFill/>
        </p:spPr>
        <p:txBody>
          <a:bodyPr wrap="square" rtlCol="0">
            <a:spAutoFit/>
          </a:bodyPr>
          <a:lstStyle/>
          <a:p>
            <a:r>
              <a:rPr lang="en-US" sz="2400" dirty="0">
                <a:solidFill>
                  <a:schemeClr val="bg1"/>
                </a:solidFill>
                <a:latin typeface="Avenir Light" panose="020B0402020203020204" pitchFamily="34" charset="77"/>
              </a:rPr>
              <a:t>(1)</a:t>
            </a:r>
          </a:p>
          <a:p>
            <a:endParaRPr lang="en-US" sz="2400" dirty="0">
              <a:solidFill>
                <a:schemeClr val="bg1"/>
              </a:solidFill>
              <a:latin typeface="Avenir Light" panose="020B0402020203020204" pitchFamily="34" charset="77"/>
            </a:endParaRPr>
          </a:p>
          <a:p>
            <a:endParaRPr lang="en-US" sz="2400" dirty="0">
              <a:solidFill>
                <a:schemeClr val="bg1"/>
              </a:solidFill>
              <a:latin typeface="Avenir Light" panose="020B0402020203020204" pitchFamily="34" charset="77"/>
            </a:endParaRPr>
          </a:p>
          <a:p>
            <a:r>
              <a:rPr lang="en-US" sz="2400" dirty="0">
                <a:solidFill>
                  <a:schemeClr val="bg1"/>
                </a:solidFill>
                <a:latin typeface="Avenir Light" panose="020B0402020203020204" pitchFamily="34" charset="77"/>
              </a:rPr>
              <a:t>(2)</a:t>
            </a:r>
          </a:p>
        </p:txBody>
      </p:sp>
    </p:spTree>
    <p:extLst>
      <p:ext uri="{BB962C8B-B14F-4D97-AF65-F5344CB8AC3E}">
        <p14:creationId xmlns:p14="http://schemas.microsoft.com/office/powerpoint/2010/main" val="1077858283"/>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9366C-28A1-CB46-8F68-B4AA03A5771D}"/>
              </a:ext>
            </a:extLst>
          </p:cNvPr>
          <p:cNvSpPr>
            <a:spLocks noGrp="1"/>
          </p:cNvSpPr>
          <p:nvPr>
            <p:ph type="title"/>
          </p:nvPr>
        </p:nvSpPr>
        <p:spPr/>
        <p:txBody>
          <a:bodyPr/>
          <a:lstStyle/>
          <a:p>
            <a:r>
              <a:rPr lang="en-US" dirty="0"/>
              <a:t>Definitions &amp; Principles</a:t>
            </a:r>
          </a:p>
        </p:txBody>
      </p:sp>
      <p:sp>
        <p:nvSpPr>
          <p:cNvPr id="3" name="TextBox 2">
            <a:extLst>
              <a:ext uri="{FF2B5EF4-FFF2-40B4-BE49-F238E27FC236}">
                <a16:creationId xmlns:a16="http://schemas.microsoft.com/office/drawing/2014/main" id="{074535F2-B5A9-7641-91A8-07C0BBA838F0}"/>
              </a:ext>
            </a:extLst>
          </p:cNvPr>
          <p:cNvSpPr txBox="1"/>
          <p:nvPr/>
        </p:nvSpPr>
        <p:spPr>
          <a:xfrm>
            <a:off x="420173" y="1176117"/>
            <a:ext cx="10266744" cy="461665"/>
          </a:xfrm>
          <a:prstGeom prst="rect">
            <a:avLst/>
          </a:prstGeom>
          <a:noFill/>
        </p:spPr>
        <p:txBody>
          <a:bodyPr wrap="square" rtlCol="0">
            <a:spAutoFit/>
          </a:bodyPr>
          <a:lstStyle/>
          <a:p>
            <a:r>
              <a:rPr lang="en-US" altLang="zh-CN" sz="2400" dirty="0">
                <a:solidFill>
                  <a:srgbClr val="AB00F2"/>
                </a:solidFill>
                <a:latin typeface="Helvetica" pitchFamily="2" charset="0"/>
              </a:rPr>
              <a:t>Cross-Entropy Loss Function</a:t>
            </a:r>
            <a:endParaRPr lang="en-US" sz="2400" dirty="0">
              <a:solidFill>
                <a:srgbClr val="AB00F2"/>
              </a:solidFill>
              <a:latin typeface="Helvetica" pitchFamily="2" charset="0"/>
            </a:endParaRPr>
          </a:p>
        </p:txBody>
      </p:sp>
      <p:pic>
        <p:nvPicPr>
          <p:cNvPr id="9" name="Graphic 8">
            <a:extLst>
              <a:ext uri="{FF2B5EF4-FFF2-40B4-BE49-F238E27FC236}">
                <a16:creationId xmlns:a16="http://schemas.microsoft.com/office/drawing/2014/main" id="{140A07F7-5923-714F-BF34-C64F1ED8A0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3966" y="1746991"/>
            <a:ext cx="6107667" cy="31410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9BA2C99-4B30-1E4F-8DEC-313A05B22BD8}"/>
                  </a:ext>
                </a:extLst>
              </p:cNvPr>
              <p:cNvSpPr txBox="1"/>
              <p:nvPr/>
            </p:nvSpPr>
            <p:spPr>
              <a:xfrm>
                <a:off x="420173" y="3248655"/>
                <a:ext cx="10515600"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solidFill>
                      <a:srgbClr val="FFCC33"/>
                    </a:solidFill>
                  </a:rPr>
                  <a:t>Then we have two cases:</a:t>
                </a:r>
              </a:p>
              <a:p>
                <a:endParaRPr lang="en-US" i="1" dirty="0">
                  <a:solidFill>
                    <a:srgbClr val="FFCC33"/>
                  </a:solidFill>
                </a:endParaRPr>
              </a:p>
              <a:p>
                <a:pPr marL="342900" indent="-342900">
                  <a:buAutoNum type="arabicPeriod"/>
                </a:pPr>
                <a:r>
                  <a:rPr lang="en-US" dirty="0">
                    <a:solidFill>
                      <a:schemeClr val="bg1"/>
                    </a:solidFill>
                  </a:rPr>
                  <a:t>The predicted variable </a:t>
                </a:r>
                <a14:m>
                  <m:oMath xmlns:m="http://schemas.openxmlformats.org/officeDocument/2006/math">
                    <m:r>
                      <m:rPr>
                        <m:sty m:val="p"/>
                      </m:rPr>
                      <a:rPr lang="en-US" b="0" i="0" smtClean="0">
                        <a:solidFill>
                          <a:schemeClr val="bg1"/>
                        </a:solidFill>
                        <a:latin typeface="Cambria Math" panose="02040503050406030204" pitchFamily="18" charset="0"/>
                      </a:rPr>
                      <m:t>y</m:t>
                    </m:r>
                  </m:oMath>
                </a14:m>
                <a:r>
                  <a:rPr lang="en-US" dirty="0">
                    <a:solidFill>
                      <a:schemeClr val="bg1"/>
                    </a:solidFill>
                  </a:rPr>
                  <a:t> should be 1</a:t>
                </a:r>
              </a:p>
              <a:p>
                <a:pPr marL="342900" indent="-342900">
                  <a:buAutoNum type="arabicPeriod"/>
                </a:pPr>
                <a:endParaRPr lang="en-US" dirty="0">
                  <a:solidFill>
                    <a:schemeClr val="bg1"/>
                  </a:solidFill>
                </a:endParaRPr>
              </a:p>
              <a:p>
                <a:pPr marL="342900" indent="-342900">
                  <a:buAutoNum type="arabicPeriod" startAt="2"/>
                </a:pPr>
                <a:r>
                  <a:rPr lang="en-US" dirty="0">
                    <a:solidFill>
                      <a:schemeClr val="bg1"/>
                    </a:solidFill>
                  </a:rPr>
                  <a:t>The predicted variable </a:t>
                </a:r>
                <a14:m>
                  <m:oMath xmlns:m="http://schemas.openxmlformats.org/officeDocument/2006/math">
                    <m:r>
                      <m:rPr>
                        <m:sty m:val="p"/>
                      </m:rPr>
                      <a:rPr lang="en-US" i="0">
                        <a:solidFill>
                          <a:schemeClr val="bg1"/>
                        </a:solidFill>
                        <a:latin typeface="Cambria Math" panose="02040503050406030204" pitchFamily="18" charset="0"/>
                      </a:rPr>
                      <m:t>y</m:t>
                    </m:r>
                  </m:oMath>
                </a14:m>
                <a:r>
                  <a:rPr lang="en-US" dirty="0">
                    <a:solidFill>
                      <a:schemeClr val="bg1"/>
                    </a:solidFill>
                  </a:rPr>
                  <a:t> should be 0</a:t>
                </a:r>
              </a:p>
              <a:p>
                <a:pPr marL="342900" indent="-342900">
                  <a:buAutoNum type="arabicPeriod" startAt="2"/>
                </a:pPr>
                <a:endParaRPr lang="en-US" i="1" dirty="0">
                  <a:solidFill>
                    <a:schemeClr val="bg1"/>
                  </a:solidFill>
                </a:endParaRPr>
              </a:p>
              <a:p>
                <a:r>
                  <a:rPr lang="en-US" i="1" dirty="0">
                    <a:solidFill>
                      <a:schemeClr val="bg1"/>
                    </a:solidFill>
                  </a:rPr>
                  <a:t>Under each cases, we always want our model’s result </a:t>
                </a:r>
                <a14:m>
                  <m:oMath xmlns:m="http://schemas.openxmlformats.org/officeDocument/2006/math">
                    <m:r>
                      <a:rPr lang="en-US" i="1">
                        <a:solidFill>
                          <a:schemeClr val="bg1"/>
                        </a:solidFill>
                        <a:latin typeface="Cambria Math" panose="02040503050406030204" pitchFamily="18" charset="0"/>
                      </a:rPr>
                      <m:t>𝜎</m:t>
                    </m:r>
                    <m:r>
                      <a:rPr lang="en-US" i="1">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𝑤</m:t>
                        </m:r>
                      </m:e>
                      <m:sup>
                        <m:r>
                          <a:rPr lang="en-US" i="1">
                            <a:solidFill>
                              <a:schemeClr val="bg1"/>
                            </a:solidFill>
                            <a:latin typeface="Cambria Math" panose="02040503050406030204" pitchFamily="18" charset="0"/>
                          </a:rPr>
                          <m:t>𝑇</m:t>
                        </m:r>
                      </m:sup>
                    </m:sSup>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𝑏</m:t>
                    </m:r>
                    <m:r>
                      <a:rPr lang="en-US" i="1">
                        <a:solidFill>
                          <a:schemeClr val="bg1"/>
                        </a:solidFill>
                        <a:latin typeface="Cambria Math" panose="02040503050406030204" pitchFamily="18" charset="0"/>
                      </a:rPr>
                      <m:t>)</m:t>
                    </m:r>
                  </m:oMath>
                </a14:m>
                <a:r>
                  <a:rPr lang="en-US" i="1" dirty="0">
                    <a:solidFill>
                      <a:schemeClr val="bg1"/>
                    </a:solidFill>
                  </a:rPr>
                  <a:t> to be as close to the real value as possible.</a:t>
                </a:r>
              </a:p>
              <a:p>
                <a:endParaRPr lang="en-US" i="1" dirty="0">
                  <a:solidFill>
                    <a:schemeClr val="bg1"/>
                  </a:solidFill>
                </a:endParaRPr>
              </a:p>
              <a:p>
                <a:r>
                  <a:rPr lang="en-US" i="1" dirty="0">
                    <a:solidFill>
                      <a:schemeClr val="bg1"/>
                    </a:solidFill>
                  </a:rPr>
                  <a:t>Then what happens if the result is rather “correct”? What’s the case if its far from the reality?</a:t>
                </a:r>
              </a:p>
              <a:p>
                <a:pPr marL="342900" indent="-342900">
                  <a:buAutoNum type="arabicPeriod"/>
                </a:pPr>
                <a:endParaRPr lang="en-US" i="1" dirty="0">
                  <a:solidFill>
                    <a:srgbClr val="FFCC33"/>
                  </a:solidFill>
                </a:endParaRPr>
              </a:p>
            </p:txBody>
          </p:sp>
        </mc:Choice>
        <mc:Fallback xmlns="">
          <p:sp>
            <p:nvSpPr>
              <p:cNvPr id="11" name="TextBox 10">
                <a:extLst>
                  <a:ext uri="{FF2B5EF4-FFF2-40B4-BE49-F238E27FC236}">
                    <a16:creationId xmlns:a16="http://schemas.microsoft.com/office/drawing/2014/main" id="{79BA2C99-4B30-1E4F-8DEC-313A05B22BD8}"/>
                  </a:ext>
                </a:extLst>
              </p:cNvPr>
              <p:cNvSpPr txBox="1">
                <a:spLocks noRot="1" noChangeAspect="1" noMove="1" noResize="1" noEditPoints="1" noAdjustHandles="1" noChangeArrowheads="1" noChangeShapeType="1" noTextEdit="1"/>
              </p:cNvSpPr>
              <p:nvPr/>
            </p:nvSpPr>
            <p:spPr>
              <a:xfrm>
                <a:off x="420173" y="3248655"/>
                <a:ext cx="10515600" cy="2862322"/>
              </a:xfrm>
              <a:prstGeom prst="rect">
                <a:avLst/>
              </a:prstGeom>
              <a:blipFill>
                <a:blip r:embed="rId5"/>
                <a:stretch>
                  <a:fillRect l="-483" t="-885"/>
                </a:stretch>
              </a:blipFill>
            </p:spPr>
            <p:txBody>
              <a:bodyPr/>
              <a:lstStyle/>
              <a:p>
                <a:r>
                  <a:rPr lang="en-US">
                    <a:noFill/>
                  </a:rPr>
                  <a:t> </a:t>
                </a:r>
              </a:p>
            </p:txBody>
          </p:sp>
        </mc:Fallback>
      </mc:AlternateContent>
      <p:sp>
        <p:nvSpPr>
          <p:cNvPr id="14" name="TextBox 10">
            <a:extLst>
              <a:ext uri="{FF2B5EF4-FFF2-40B4-BE49-F238E27FC236}">
                <a16:creationId xmlns:a16="http://schemas.microsoft.com/office/drawing/2014/main" id="{9B78F1D2-B810-4641-AE4F-BDCD1175E5A3}"/>
              </a:ext>
            </a:extLst>
          </p:cNvPr>
          <p:cNvSpPr txBox="1"/>
          <p:nvPr/>
        </p:nvSpPr>
        <p:spPr>
          <a:xfrm>
            <a:off x="420173" y="2220824"/>
            <a:ext cx="40350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solidFill>
                  <a:srgbClr val="FFCC33"/>
                </a:solidFill>
              </a:rPr>
              <a:t>Take its logarithm, then we get…</a:t>
            </a:r>
            <a:endParaRPr lang="en-US" dirty="0">
              <a:solidFill>
                <a:schemeClr val="bg1"/>
              </a:solidFill>
            </a:endParaRPr>
          </a:p>
        </p:txBody>
      </p:sp>
      <p:sp>
        <p:nvSpPr>
          <p:cNvPr id="15" name="TextBox 10">
            <a:extLst>
              <a:ext uri="{FF2B5EF4-FFF2-40B4-BE49-F238E27FC236}">
                <a16:creationId xmlns:a16="http://schemas.microsoft.com/office/drawing/2014/main" id="{9F6008FE-BEF8-A64F-9A1B-BBE2B8D30DE5}"/>
              </a:ext>
            </a:extLst>
          </p:cNvPr>
          <p:cNvSpPr txBox="1"/>
          <p:nvPr/>
        </p:nvSpPr>
        <p:spPr>
          <a:xfrm>
            <a:off x="420173" y="1713150"/>
            <a:ext cx="40350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solidFill>
                  <a:srgbClr val="FFCC33"/>
                </a:solidFill>
              </a:rPr>
              <a:t>From equation </a:t>
            </a:r>
          </a:p>
        </p:txBody>
      </p:sp>
      <p:pic>
        <p:nvPicPr>
          <p:cNvPr id="16" name="Graphic 15">
            <a:extLst>
              <a:ext uri="{FF2B5EF4-FFF2-40B4-BE49-F238E27FC236}">
                <a16:creationId xmlns:a16="http://schemas.microsoft.com/office/drawing/2014/main" id="{7E9D7169-685A-7740-AF6A-906178E42B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03966" y="2719599"/>
            <a:ext cx="6257319" cy="351546"/>
          </a:xfrm>
          <a:prstGeom prst="rect">
            <a:avLst/>
          </a:prstGeom>
        </p:spPr>
      </p:pic>
      <p:sp>
        <p:nvSpPr>
          <p:cNvPr id="4" name="Rectangle 3">
            <a:extLst>
              <a:ext uri="{FF2B5EF4-FFF2-40B4-BE49-F238E27FC236}">
                <a16:creationId xmlns:a16="http://schemas.microsoft.com/office/drawing/2014/main" id="{5500C8AA-0FB7-AF45-8FEB-7A3B1B235E30}"/>
              </a:ext>
            </a:extLst>
          </p:cNvPr>
          <p:cNvSpPr/>
          <p:nvPr/>
        </p:nvSpPr>
        <p:spPr>
          <a:xfrm>
            <a:off x="3908323" y="1713150"/>
            <a:ext cx="4403310" cy="3479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09680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9366C-28A1-CB46-8F68-B4AA03A5771D}"/>
              </a:ext>
            </a:extLst>
          </p:cNvPr>
          <p:cNvSpPr>
            <a:spLocks noGrp="1"/>
          </p:cNvSpPr>
          <p:nvPr>
            <p:ph type="title"/>
          </p:nvPr>
        </p:nvSpPr>
        <p:spPr/>
        <p:txBody>
          <a:bodyPr/>
          <a:lstStyle/>
          <a:p>
            <a:r>
              <a:rPr lang="en-US" dirty="0"/>
              <a:t>Definitions &amp; Principles</a:t>
            </a:r>
          </a:p>
        </p:txBody>
      </p:sp>
      <p:sp>
        <p:nvSpPr>
          <p:cNvPr id="3" name="TextBox 2">
            <a:extLst>
              <a:ext uri="{FF2B5EF4-FFF2-40B4-BE49-F238E27FC236}">
                <a16:creationId xmlns:a16="http://schemas.microsoft.com/office/drawing/2014/main" id="{074535F2-B5A9-7641-91A8-07C0BBA838F0}"/>
              </a:ext>
            </a:extLst>
          </p:cNvPr>
          <p:cNvSpPr txBox="1"/>
          <p:nvPr/>
        </p:nvSpPr>
        <p:spPr>
          <a:xfrm>
            <a:off x="420173" y="1176117"/>
            <a:ext cx="10266744" cy="461665"/>
          </a:xfrm>
          <a:prstGeom prst="rect">
            <a:avLst/>
          </a:prstGeom>
          <a:noFill/>
        </p:spPr>
        <p:txBody>
          <a:bodyPr wrap="square" rtlCol="0">
            <a:spAutoFit/>
          </a:bodyPr>
          <a:lstStyle/>
          <a:p>
            <a:r>
              <a:rPr lang="en-US" altLang="zh-CN" sz="2400" dirty="0">
                <a:solidFill>
                  <a:srgbClr val="AB00F2"/>
                </a:solidFill>
                <a:latin typeface="Helvetica" pitchFamily="2" charset="0"/>
              </a:rPr>
              <a:t>Cross-Entropy Loss Function</a:t>
            </a:r>
            <a:endParaRPr lang="en-US" sz="2400" dirty="0">
              <a:solidFill>
                <a:srgbClr val="AB00F2"/>
              </a:solidFill>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9BA2C99-4B30-1E4F-8DEC-313A05B22BD8}"/>
                  </a:ext>
                </a:extLst>
              </p:cNvPr>
              <p:cNvSpPr txBox="1"/>
              <p:nvPr/>
            </p:nvSpPr>
            <p:spPr>
              <a:xfrm>
                <a:off x="420173" y="1730940"/>
                <a:ext cx="10515600" cy="34163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solidFill>
                      <a:srgbClr val="FFCC33"/>
                    </a:solidFill>
                  </a:rPr>
                  <a:t>Case 1.1: </a:t>
                </a:r>
                <a14:m>
                  <m:oMath xmlns:m="http://schemas.openxmlformats.org/officeDocument/2006/math">
                    <m:r>
                      <a:rPr lang="en-US" i="1">
                        <a:solidFill>
                          <a:srgbClr val="FFCC33"/>
                        </a:solidFill>
                        <a:latin typeface="Cambria Math" panose="02040503050406030204" pitchFamily="18" charset="0"/>
                      </a:rPr>
                      <m:t>𝑦</m:t>
                    </m:r>
                  </m:oMath>
                </a14:m>
                <a:r>
                  <a:rPr lang="en-US" i="1" dirty="0">
                    <a:solidFill>
                      <a:srgbClr val="FFCC33"/>
                    </a:solidFill>
                  </a:rPr>
                  <a:t> should be </a:t>
                </a:r>
                <a14:m>
                  <m:oMath xmlns:m="http://schemas.openxmlformats.org/officeDocument/2006/math">
                    <m:r>
                      <a:rPr lang="en-US" b="0" i="1" smtClean="0">
                        <a:solidFill>
                          <a:srgbClr val="FFCC33"/>
                        </a:solidFill>
                        <a:latin typeface="Cambria Math" panose="02040503050406030204" pitchFamily="18" charset="0"/>
                      </a:rPr>
                      <m:t>1</m:t>
                    </m:r>
                  </m:oMath>
                </a14:m>
                <a:r>
                  <a:rPr lang="en-US" i="1" dirty="0">
                    <a:solidFill>
                      <a:srgbClr val="FFCC33"/>
                    </a:solidFill>
                  </a:rPr>
                  <a:t>, and our model performs poor. The result is close to </a:t>
                </a:r>
                <a14:m>
                  <m:oMath xmlns:m="http://schemas.openxmlformats.org/officeDocument/2006/math">
                    <m:r>
                      <a:rPr lang="en-US" b="0" i="1" smtClean="0">
                        <a:solidFill>
                          <a:srgbClr val="FFCC33"/>
                        </a:solidFill>
                        <a:latin typeface="Cambria Math" panose="02040503050406030204" pitchFamily="18" charset="0"/>
                      </a:rPr>
                      <m:t>0</m:t>
                    </m:r>
                  </m:oMath>
                </a14:m>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r>
                  <a:rPr lang="en-US" i="1" dirty="0">
                    <a:solidFill>
                      <a:srgbClr val="FFCC33"/>
                    </a:solidFill>
                  </a:rPr>
                  <a:t>What if the result </a:t>
                </a:r>
                <a14:m>
                  <m:oMath xmlns:m="http://schemas.openxmlformats.org/officeDocument/2006/math">
                    <m:r>
                      <a:rPr lang="en-US" i="1">
                        <a:solidFill>
                          <a:srgbClr val="AB00F2"/>
                        </a:solidFill>
                        <a:latin typeface="Cambria Math" panose="02040503050406030204" pitchFamily="18" charset="0"/>
                      </a:rPr>
                      <m:t>𝜎</m:t>
                    </m:r>
                    <m:r>
                      <a:rPr lang="en-US" i="1">
                        <a:solidFill>
                          <a:srgbClr val="AB00F2"/>
                        </a:solidFill>
                        <a:latin typeface="Cambria Math" panose="02040503050406030204" pitchFamily="18" charset="0"/>
                      </a:rPr>
                      <m:t>(</m:t>
                    </m:r>
                    <m:sSup>
                      <m:sSupPr>
                        <m:ctrlPr>
                          <a:rPr lang="en-US" i="1">
                            <a:solidFill>
                              <a:srgbClr val="AB00F2"/>
                            </a:solidFill>
                            <a:latin typeface="Cambria Math" panose="02040503050406030204" pitchFamily="18" charset="0"/>
                          </a:rPr>
                        </m:ctrlPr>
                      </m:sSupPr>
                      <m:e>
                        <m:r>
                          <a:rPr lang="en-US" i="1">
                            <a:solidFill>
                              <a:srgbClr val="AB00F2"/>
                            </a:solidFill>
                            <a:latin typeface="Cambria Math" panose="02040503050406030204" pitchFamily="18" charset="0"/>
                          </a:rPr>
                          <m:t>𝑤</m:t>
                        </m:r>
                      </m:e>
                      <m:sup>
                        <m:r>
                          <a:rPr lang="en-US" i="1">
                            <a:solidFill>
                              <a:srgbClr val="AB00F2"/>
                            </a:solidFill>
                            <a:latin typeface="Cambria Math" panose="02040503050406030204" pitchFamily="18" charset="0"/>
                          </a:rPr>
                          <m:t>𝑇</m:t>
                        </m:r>
                      </m:sup>
                    </m:sSup>
                    <m:r>
                      <a:rPr lang="en-US" i="1">
                        <a:solidFill>
                          <a:srgbClr val="AB00F2"/>
                        </a:solidFill>
                        <a:latin typeface="Cambria Math" panose="02040503050406030204" pitchFamily="18" charset="0"/>
                      </a:rPr>
                      <m:t>⋅</m:t>
                    </m:r>
                    <m:r>
                      <a:rPr lang="en-US" i="1">
                        <a:solidFill>
                          <a:srgbClr val="AB00F2"/>
                        </a:solidFill>
                        <a:latin typeface="Cambria Math" panose="02040503050406030204" pitchFamily="18" charset="0"/>
                      </a:rPr>
                      <m:t>𝑥</m:t>
                    </m:r>
                    <m:r>
                      <a:rPr lang="en-US" i="1">
                        <a:solidFill>
                          <a:srgbClr val="AB00F2"/>
                        </a:solidFill>
                        <a:latin typeface="Cambria Math" panose="02040503050406030204" pitchFamily="18" charset="0"/>
                      </a:rPr>
                      <m:t>+</m:t>
                    </m:r>
                    <m:r>
                      <a:rPr lang="en-US" i="1">
                        <a:solidFill>
                          <a:srgbClr val="AB00F2"/>
                        </a:solidFill>
                        <a:latin typeface="Cambria Math" panose="02040503050406030204" pitchFamily="18" charset="0"/>
                      </a:rPr>
                      <m:t>𝑏</m:t>
                    </m:r>
                    <m:r>
                      <a:rPr lang="en-US" i="1">
                        <a:solidFill>
                          <a:srgbClr val="AB00F2"/>
                        </a:solidFill>
                        <a:latin typeface="Cambria Math" panose="02040503050406030204" pitchFamily="18" charset="0"/>
                      </a:rPr>
                      <m:t>)</m:t>
                    </m:r>
                  </m:oMath>
                </a14:m>
                <a:r>
                  <a:rPr lang="en-US" i="1" dirty="0">
                    <a:solidFill>
                      <a:srgbClr val="AB00F2"/>
                    </a:solidFill>
                  </a:rPr>
                  <a:t> </a:t>
                </a:r>
                <a:r>
                  <a:rPr lang="en-US" i="1" dirty="0">
                    <a:solidFill>
                      <a:srgbClr val="FFCC33"/>
                    </a:solidFill>
                  </a:rPr>
                  <a:t>is VERY close to 0? </a:t>
                </a:r>
              </a:p>
              <a:p>
                <a:pPr marL="342900" indent="-342900">
                  <a:buAutoNum type="arabicPeriod"/>
                </a:pPr>
                <a:endParaRPr lang="en-US" i="1" dirty="0">
                  <a:solidFill>
                    <a:srgbClr val="FFCC33"/>
                  </a:solidFill>
                </a:endParaRPr>
              </a:p>
              <a:p>
                <a:endParaRPr lang="en-US" dirty="0">
                  <a:solidFill>
                    <a:schemeClr val="bg1"/>
                  </a:solidFill>
                </a:endParaRPr>
              </a:p>
            </p:txBody>
          </p:sp>
        </mc:Choice>
        <mc:Fallback xmlns="">
          <p:sp>
            <p:nvSpPr>
              <p:cNvPr id="11" name="TextBox 10">
                <a:extLst>
                  <a:ext uri="{FF2B5EF4-FFF2-40B4-BE49-F238E27FC236}">
                    <a16:creationId xmlns:a16="http://schemas.microsoft.com/office/drawing/2014/main" id="{79BA2C99-4B30-1E4F-8DEC-313A05B22BD8}"/>
                  </a:ext>
                </a:extLst>
              </p:cNvPr>
              <p:cNvSpPr txBox="1">
                <a:spLocks noRot="1" noChangeAspect="1" noMove="1" noResize="1" noEditPoints="1" noAdjustHandles="1" noChangeArrowheads="1" noChangeShapeType="1" noTextEdit="1"/>
              </p:cNvSpPr>
              <p:nvPr/>
            </p:nvSpPr>
            <p:spPr>
              <a:xfrm>
                <a:off x="420173" y="1730940"/>
                <a:ext cx="10515600" cy="3416320"/>
              </a:xfrm>
              <a:prstGeom prst="rect">
                <a:avLst/>
              </a:prstGeom>
              <a:blipFill>
                <a:blip r:embed="rId3"/>
                <a:stretch>
                  <a:fillRect l="-483" t="-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0">
                <a:extLst>
                  <a:ext uri="{FF2B5EF4-FFF2-40B4-BE49-F238E27FC236}">
                    <a16:creationId xmlns:a16="http://schemas.microsoft.com/office/drawing/2014/main" id="{CB79DBCC-600F-1A4E-94A9-9B5AF657B649}"/>
                  </a:ext>
                </a:extLst>
              </p:cNvPr>
              <p:cNvSpPr txBox="1"/>
              <p:nvPr/>
            </p:nvSpPr>
            <p:spPr>
              <a:xfrm>
                <a:off x="420173" y="4989906"/>
                <a:ext cx="4870138"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solidFill>
                      <a:srgbClr val="FFCC33"/>
                    </a:solidFill>
                  </a:rPr>
                  <a:t>…Then its logarithm will be close to </a:t>
                </a:r>
                <a14:m>
                  <m:oMath xmlns:m="http://schemas.openxmlformats.org/officeDocument/2006/math">
                    <m:r>
                      <a:rPr lang="en-US" b="0" i="1" smtClean="0">
                        <a:solidFill>
                          <a:srgbClr val="FFCC33"/>
                        </a:solidFill>
                        <a:latin typeface="Cambria Math" panose="02040503050406030204" pitchFamily="18" charset="0"/>
                      </a:rPr>
                      <m:t>−∞</m:t>
                    </m:r>
                  </m:oMath>
                </a14:m>
                <a:r>
                  <a:rPr lang="en-US" b="0" i="1" dirty="0">
                    <a:solidFill>
                      <a:srgbClr val="FFCC33"/>
                    </a:solidFill>
                  </a:rPr>
                  <a:t>. </a:t>
                </a:r>
              </a:p>
              <a:p>
                <a:endParaRPr lang="en-US" b="0" i="1" dirty="0">
                  <a:solidFill>
                    <a:srgbClr val="FFCC33"/>
                  </a:solidFill>
                </a:endParaRPr>
              </a:p>
              <a:p>
                <a:r>
                  <a:rPr lang="en-US" i="1" dirty="0">
                    <a:solidFill>
                      <a:srgbClr val="FFCC33"/>
                    </a:solidFill>
                  </a:rPr>
                  <a:t> It’s a </a:t>
                </a:r>
                <a:r>
                  <a:rPr lang="en-US" i="1" dirty="0">
                    <a:solidFill>
                      <a:srgbClr val="C00000"/>
                    </a:solidFill>
                  </a:rPr>
                  <a:t>HUGE</a:t>
                </a:r>
                <a:r>
                  <a:rPr lang="en-US" i="1" dirty="0">
                    <a:solidFill>
                      <a:srgbClr val="FFCC33"/>
                    </a:solidFill>
                  </a:rPr>
                  <a:t> punishment from the loss function.</a:t>
                </a:r>
                <a:endParaRPr lang="en-US" dirty="0">
                  <a:solidFill>
                    <a:srgbClr val="FFCC33"/>
                  </a:solidFill>
                </a:endParaRPr>
              </a:p>
            </p:txBody>
          </p:sp>
        </mc:Choice>
        <mc:Fallback xmlns="">
          <p:sp>
            <p:nvSpPr>
              <p:cNvPr id="17" name="TextBox 10">
                <a:extLst>
                  <a:ext uri="{FF2B5EF4-FFF2-40B4-BE49-F238E27FC236}">
                    <a16:creationId xmlns:a16="http://schemas.microsoft.com/office/drawing/2014/main" id="{CB79DBCC-600F-1A4E-94A9-9B5AF657B649}"/>
                  </a:ext>
                </a:extLst>
              </p:cNvPr>
              <p:cNvSpPr txBox="1">
                <a:spLocks noRot="1" noChangeAspect="1" noMove="1" noResize="1" noEditPoints="1" noAdjustHandles="1" noChangeArrowheads="1" noChangeShapeType="1" noTextEdit="1"/>
              </p:cNvSpPr>
              <p:nvPr/>
            </p:nvSpPr>
            <p:spPr>
              <a:xfrm>
                <a:off x="420173" y="4989906"/>
                <a:ext cx="4870138" cy="923330"/>
              </a:xfrm>
              <a:prstGeom prst="rect">
                <a:avLst/>
              </a:prstGeom>
              <a:blipFill>
                <a:blip r:embed="rId4"/>
                <a:stretch>
                  <a:fillRect l="-1042" t="-4110" b="-9589"/>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36D5CF92-65AE-EE44-BF38-2BE1A169A719}"/>
              </a:ext>
            </a:extLst>
          </p:cNvPr>
          <p:cNvPicPr>
            <a:picLocks noChangeAspect="1"/>
          </p:cNvPicPr>
          <p:nvPr/>
        </p:nvPicPr>
        <p:blipFill>
          <a:blip r:embed="rId5"/>
          <a:stretch>
            <a:fillRect/>
          </a:stretch>
        </p:blipFill>
        <p:spPr>
          <a:xfrm>
            <a:off x="7656786" y="2385010"/>
            <a:ext cx="4052725" cy="3066561"/>
          </a:xfrm>
          <a:prstGeom prst="rect">
            <a:avLst/>
          </a:prstGeom>
        </p:spPr>
      </p:pic>
      <p:cxnSp>
        <p:nvCxnSpPr>
          <p:cNvPr id="20" name="Straight Arrow Connector 19">
            <a:extLst>
              <a:ext uri="{FF2B5EF4-FFF2-40B4-BE49-F238E27FC236}">
                <a16:creationId xmlns:a16="http://schemas.microsoft.com/office/drawing/2014/main" id="{294920F4-2F31-474B-B4EF-79B0BF88D937}"/>
              </a:ext>
            </a:extLst>
          </p:cNvPr>
          <p:cNvCxnSpPr>
            <a:cxnSpLocks/>
          </p:cNvCxnSpPr>
          <p:nvPr/>
        </p:nvCxnSpPr>
        <p:spPr>
          <a:xfrm>
            <a:off x="3521260" y="2799987"/>
            <a:ext cx="0" cy="489587"/>
          </a:xfrm>
          <a:prstGeom prst="straightConnector1">
            <a:avLst/>
          </a:prstGeom>
          <a:ln w="63500">
            <a:solidFill>
              <a:srgbClr val="FFCC33"/>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1BE534FD-95D3-DF4B-9ECD-05220B84B98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3317" r="61729" b="-3406"/>
          <a:stretch/>
        </p:blipFill>
        <p:spPr>
          <a:xfrm>
            <a:off x="2427667" y="3457403"/>
            <a:ext cx="2187185" cy="363519"/>
          </a:xfrm>
          <a:prstGeom prst="rect">
            <a:avLst/>
          </a:prstGeom>
        </p:spPr>
      </p:pic>
      <p:pic>
        <p:nvPicPr>
          <p:cNvPr id="22" name="Graphic 21">
            <a:extLst>
              <a:ext uri="{FF2B5EF4-FFF2-40B4-BE49-F238E27FC236}">
                <a16:creationId xmlns:a16="http://schemas.microsoft.com/office/drawing/2014/main" id="{2413EF56-B932-CD47-B9D7-B1F91F3D83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2142" y="2280611"/>
            <a:ext cx="6257319" cy="351546"/>
          </a:xfrm>
          <a:prstGeom prst="rect">
            <a:avLst/>
          </a:prstGeom>
        </p:spPr>
      </p:pic>
      <p:cxnSp>
        <p:nvCxnSpPr>
          <p:cNvPr id="23" name="Straight Connector 22">
            <a:extLst>
              <a:ext uri="{FF2B5EF4-FFF2-40B4-BE49-F238E27FC236}">
                <a16:creationId xmlns:a16="http://schemas.microsoft.com/office/drawing/2014/main" id="{5881BD8A-DC73-9547-AF52-BE454F7778F2}"/>
              </a:ext>
            </a:extLst>
          </p:cNvPr>
          <p:cNvCxnSpPr>
            <a:cxnSpLocks/>
          </p:cNvCxnSpPr>
          <p:nvPr/>
        </p:nvCxnSpPr>
        <p:spPr>
          <a:xfrm flipV="1">
            <a:off x="3546469" y="2280611"/>
            <a:ext cx="3578201" cy="32604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83965"/>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9366C-28A1-CB46-8F68-B4AA03A5771D}"/>
              </a:ext>
            </a:extLst>
          </p:cNvPr>
          <p:cNvSpPr>
            <a:spLocks noGrp="1"/>
          </p:cNvSpPr>
          <p:nvPr>
            <p:ph type="title"/>
          </p:nvPr>
        </p:nvSpPr>
        <p:spPr/>
        <p:txBody>
          <a:bodyPr/>
          <a:lstStyle/>
          <a:p>
            <a:r>
              <a:rPr lang="en-US" dirty="0"/>
              <a:t>Definitions &amp; Principles</a:t>
            </a:r>
          </a:p>
        </p:txBody>
      </p:sp>
      <p:sp>
        <p:nvSpPr>
          <p:cNvPr id="3" name="TextBox 2">
            <a:extLst>
              <a:ext uri="{FF2B5EF4-FFF2-40B4-BE49-F238E27FC236}">
                <a16:creationId xmlns:a16="http://schemas.microsoft.com/office/drawing/2014/main" id="{074535F2-B5A9-7641-91A8-07C0BBA838F0}"/>
              </a:ext>
            </a:extLst>
          </p:cNvPr>
          <p:cNvSpPr txBox="1"/>
          <p:nvPr/>
        </p:nvSpPr>
        <p:spPr>
          <a:xfrm>
            <a:off x="420173" y="1176117"/>
            <a:ext cx="10266744" cy="461665"/>
          </a:xfrm>
          <a:prstGeom prst="rect">
            <a:avLst/>
          </a:prstGeom>
          <a:noFill/>
        </p:spPr>
        <p:txBody>
          <a:bodyPr wrap="square" rtlCol="0">
            <a:spAutoFit/>
          </a:bodyPr>
          <a:lstStyle/>
          <a:p>
            <a:r>
              <a:rPr lang="en-US" altLang="zh-CN" sz="2400" dirty="0">
                <a:solidFill>
                  <a:srgbClr val="AB00F2"/>
                </a:solidFill>
                <a:latin typeface="Helvetica" pitchFamily="2" charset="0"/>
              </a:rPr>
              <a:t>Cross-Entropy Loss Function</a:t>
            </a:r>
            <a:endParaRPr lang="en-US" sz="2400" dirty="0">
              <a:solidFill>
                <a:srgbClr val="AB00F2"/>
              </a:solidFill>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9BA2C99-4B30-1E4F-8DEC-313A05B22BD8}"/>
                  </a:ext>
                </a:extLst>
              </p:cNvPr>
              <p:cNvSpPr txBox="1"/>
              <p:nvPr/>
            </p:nvSpPr>
            <p:spPr>
              <a:xfrm>
                <a:off x="420173" y="1730940"/>
                <a:ext cx="10515600" cy="34163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solidFill>
                      <a:srgbClr val="FFCC33"/>
                    </a:solidFill>
                  </a:rPr>
                  <a:t>Case 1.2: </a:t>
                </a:r>
                <a14:m>
                  <m:oMath xmlns:m="http://schemas.openxmlformats.org/officeDocument/2006/math">
                    <m:r>
                      <a:rPr lang="en-US" i="1">
                        <a:solidFill>
                          <a:srgbClr val="FFCC33"/>
                        </a:solidFill>
                        <a:latin typeface="Cambria Math" panose="02040503050406030204" pitchFamily="18" charset="0"/>
                      </a:rPr>
                      <m:t>𝑦</m:t>
                    </m:r>
                  </m:oMath>
                </a14:m>
                <a:r>
                  <a:rPr lang="en-US" i="1" dirty="0">
                    <a:solidFill>
                      <a:srgbClr val="FFCC33"/>
                    </a:solidFill>
                  </a:rPr>
                  <a:t> should be </a:t>
                </a:r>
                <a14:m>
                  <m:oMath xmlns:m="http://schemas.openxmlformats.org/officeDocument/2006/math">
                    <m:r>
                      <a:rPr lang="en-US" b="0" i="1" smtClean="0">
                        <a:solidFill>
                          <a:srgbClr val="FFCC33"/>
                        </a:solidFill>
                        <a:latin typeface="Cambria Math" panose="02040503050406030204" pitchFamily="18" charset="0"/>
                      </a:rPr>
                      <m:t>1</m:t>
                    </m:r>
                  </m:oMath>
                </a14:m>
                <a:r>
                  <a:rPr lang="en-US" i="1" dirty="0">
                    <a:solidFill>
                      <a:srgbClr val="FFCC33"/>
                    </a:solidFill>
                  </a:rPr>
                  <a:t>, but our model performs great. The result is close to </a:t>
                </a:r>
                <a14:m>
                  <m:oMath xmlns:m="http://schemas.openxmlformats.org/officeDocument/2006/math">
                    <m:r>
                      <a:rPr lang="en-US" b="0" i="1" smtClean="0">
                        <a:solidFill>
                          <a:srgbClr val="FFCC33"/>
                        </a:solidFill>
                        <a:latin typeface="Cambria Math" panose="02040503050406030204" pitchFamily="18" charset="0"/>
                      </a:rPr>
                      <m:t>1</m:t>
                    </m:r>
                  </m:oMath>
                </a14:m>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r>
                  <a:rPr lang="en-US" i="1" dirty="0">
                    <a:solidFill>
                      <a:srgbClr val="FFCC33"/>
                    </a:solidFill>
                  </a:rPr>
                  <a:t>What if the result </a:t>
                </a:r>
                <a14:m>
                  <m:oMath xmlns:m="http://schemas.openxmlformats.org/officeDocument/2006/math">
                    <m:r>
                      <a:rPr lang="en-US" i="1">
                        <a:solidFill>
                          <a:srgbClr val="AB00F2"/>
                        </a:solidFill>
                        <a:latin typeface="Cambria Math" panose="02040503050406030204" pitchFamily="18" charset="0"/>
                      </a:rPr>
                      <m:t>𝜎</m:t>
                    </m:r>
                    <m:r>
                      <a:rPr lang="en-US" i="1">
                        <a:solidFill>
                          <a:srgbClr val="AB00F2"/>
                        </a:solidFill>
                        <a:latin typeface="Cambria Math" panose="02040503050406030204" pitchFamily="18" charset="0"/>
                      </a:rPr>
                      <m:t>(</m:t>
                    </m:r>
                    <m:sSup>
                      <m:sSupPr>
                        <m:ctrlPr>
                          <a:rPr lang="en-US" i="1">
                            <a:solidFill>
                              <a:srgbClr val="AB00F2"/>
                            </a:solidFill>
                            <a:latin typeface="Cambria Math" panose="02040503050406030204" pitchFamily="18" charset="0"/>
                          </a:rPr>
                        </m:ctrlPr>
                      </m:sSupPr>
                      <m:e>
                        <m:r>
                          <a:rPr lang="en-US" i="1">
                            <a:solidFill>
                              <a:srgbClr val="AB00F2"/>
                            </a:solidFill>
                            <a:latin typeface="Cambria Math" panose="02040503050406030204" pitchFamily="18" charset="0"/>
                          </a:rPr>
                          <m:t>𝑤</m:t>
                        </m:r>
                      </m:e>
                      <m:sup>
                        <m:r>
                          <a:rPr lang="en-US" i="1">
                            <a:solidFill>
                              <a:srgbClr val="AB00F2"/>
                            </a:solidFill>
                            <a:latin typeface="Cambria Math" panose="02040503050406030204" pitchFamily="18" charset="0"/>
                          </a:rPr>
                          <m:t>𝑇</m:t>
                        </m:r>
                      </m:sup>
                    </m:sSup>
                    <m:r>
                      <a:rPr lang="en-US" i="1">
                        <a:solidFill>
                          <a:srgbClr val="AB00F2"/>
                        </a:solidFill>
                        <a:latin typeface="Cambria Math" panose="02040503050406030204" pitchFamily="18" charset="0"/>
                      </a:rPr>
                      <m:t>⋅</m:t>
                    </m:r>
                    <m:r>
                      <a:rPr lang="en-US" i="1">
                        <a:solidFill>
                          <a:srgbClr val="AB00F2"/>
                        </a:solidFill>
                        <a:latin typeface="Cambria Math" panose="02040503050406030204" pitchFamily="18" charset="0"/>
                      </a:rPr>
                      <m:t>𝑥</m:t>
                    </m:r>
                    <m:r>
                      <a:rPr lang="en-US" i="1">
                        <a:solidFill>
                          <a:srgbClr val="AB00F2"/>
                        </a:solidFill>
                        <a:latin typeface="Cambria Math" panose="02040503050406030204" pitchFamily="18" charset="0"/>
                      </a:rPr>
                      <m:t>+</m:t>
                    </m:r>
                    <m:r>
                      <a:rPr lang="en-US" i="1">
                        <a:solidFill>
                          <a:srgbClr val="AB00F2"/>
                        </a:solidFill>
                        <a:latin typeface="Cambria Math" panose="02040503050406030204" pitchFamily="18" charset="0"/>
                      </a:rPr>
                      <m:t>𝑏</m:t>
                    </m:r>
                    <m:r>
                      <a:rPr lang="en-US" i="1">
                        <a:solidFill>
                          <a:srgbClr val="AB00F2"/>
                        </a:solidFill>
                        <a:latin typeface="Cambria Math" panose="02040503050406030204" pitchFamily="18" charset="0"/>
                      </a:rPr>
                      <m:t>)</m:t>
                    </m:r>
                  </m:oMath>
                </a14:m>
                <a:r>
                  <a:rPr lang="en-US" i="1" dirty="0">
                    <a:solidFill>
                      <a:srgbClr val="AB00F2"/>
                    </a:solidFill>
                  </a:rPr>
                  <a:t> </a:t>
                </a:r>
                <a:r>
                  <a:rPr lang="en-US" i="1" dirty="0">
                    <a:solidFill>
                      <a:srgbClr val="FFCC33"/>
                    </a:solidFill>
                  </a:rPr>
                  <a:t>is VERY close to 1? </a:t>
                </a:r>
              </a:p>
              <a:p>
                <a:pPr marL="342900" indent="-342900">
                  <a:buAutoNum type="arabicPeriod"/>
                </a:pPr>
                <a:endParaRPr lang="en-US" i="1" dirty="0">
                  <a:solidFill>
                    <a:srgbClr val="FFCC33"/>
                  </a:solidFill>
                </a:endParaRPr>
              </a:p>
              <a:p>
                <a:endParaRPr lang="en-US" dirty="0">
                  <a:solidFill>
                    <a:schemeClr val="bg1"/>
                  </a:solidFill>
                </a:endParaRPr>
              </a:p>
            </p:txBody>
          </p:sp>
        </mc:Choice>
        <mc:Fallback xmlns="">
          <p:sp>
            <p:nvSpPr>
              <p:cNvPr id="11" name="TextBox 10">
                <a:extLst>
                  <a:ext uri="{FF2B5EF4-FFF2-40B4-BE49-F238E27FC236}">
                    <a16:creationId xmlns:a16="http://schemas.microsoft.com/office/drawing/2014/main" id="{79BA2C99-4B30-1E4F-8DEC-313A05B22BD8}"/>
                  </a:ext>
                </a:extLst>
              </p:cNvPr>
              <p:cNvSpPr txBox="1">
                <a:spLocks noRot="1" noChangeAspect="1" noMove="1" noResize="1" noEditPoints="1" noAdjustHandles="1" noChangeArrowheads="1" noChangeShapeType="1" noTextEdit="1"/>
              </p:cNvSpPr>
              <p:nvPr/>
            </p:nvSpPr>
            <p:spPr>
              <a:xfrm>
                <a:off x="420173" y="1730940"/>
                <a:ext cx="10515600" cy="3416320"/>
              </a:xfrm>
              <a:prstGeom prst="rect">
                <a:avLst/>
              </a:prstGeom>
              <a:blipFill>
                <a:blip r:embed="rId3"/>
                <a:stretch>
                  <a:fillRect l="-483" t="-1111"/>
                </a:stretch>
              </a:blipFill>
            </p:spPr>
            <p:txBody>
              <a:bodyPr/>
              <a:lstStyle/>
              <a:p>
                <a:r>
                  <a:rPr lang="en-US">
                    <a:noFill/>
                  </a:rPr>
                  <a:t> </a:t>
                </a:r>
              </a:p>
            </p:txBody>
          </p:sp>
        </mc:Fallback>
      </mc:AlternateContent>
      <p:pic>
        <p:nvPicPr>
          <p:cNvPr id="16" name="Graphic 15">
            <a:extLst>
              <a:ext uri="{FF2B5EF4-FFF2-40B4-BE49-F238E27FC236}">
                <a16:creationId xmlns:a16="http://schemas.microsoft.com/office/drawing/2014/main" id="{7E9D7169-685A-7740-AF6A-906178E42B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2142" y="2280611"/>
            <a:ext cx="6257319" cy="351546"/>
          </a:xfrm>
          <a:prstGeom prst="rect">
            <a:avLst/>
          </a:prstGeom>
        </p:spPr>
      </p:pic>
      <p:cxnSp>
        <p:nvCxnSpPr>
          <p:cNvPr id="5" name="Straight Connector 4">
            <a:extLst>
              <a:ext uri="{FF2B5EF4-FFF2-40B4-BE49-F238E27FC236}">
                <a16:creationId xmlns:a16="http://schemas.microsoft.com/office/drawing/2014/main" id="{856AD96F-DD14-654F-AE42-6D7324E69A2D}"/>
              </a:ext>
            </a:extLst>
          </p:cNvPr>
          <p:cNvCxnSpPr>
            <a:cxnSpLocks/>
          </p:cNvCxnSpPr>
          <p:nvPr/>
        </p:nvCxnSpPr>
        <p:spPr>
          <a:xfrm flipV="1">
            <a:off x="3546469" y="2280611"/>
            <a:ext cx="3578201" cy="32604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D4B1F66-936A-7748-A3D8-ECE09B2E3B5E}"/>
              </a:ext>
            </a:extLst>
          </p:cNvPr>
          <p:cNvCxnSpPr>
            <a:cxnSpLocks/>
          </p:cNvCxnSpPr>
          <p:nvPr/>
        </p:nvCxnSpPr>
        <p:spPr>
          <a:xfrm>
            <a:off x="3521260" y="2799987"/>
            <a:ext cx="0" cy="489587"/>
          </a:xfrm>
          <a:prstGeom prst="straightConnector1">
            <a:avLst/>
          </a:prstGeom>
          <a:ln w="63500">
            <a:solidFill>
              <a:srgbClr val="FFCC33"/>
            </a:solidFill>
            <a:tailEnd type="triangle"/>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0E8BE3EA-A25E-E04C-957D-51B0407DA18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317" r="61729" b="-3406"/>
          <a:stretch/>
        </p:blipFill>
        <p:spPr>
          <a:xfrm>
            <a:off x="2427667" y="3457403"/>
            <a:ext cx="2187185" cy="363519"/>
          </a:xfrm>
          <a:prstGeom prst="rect">
            <a:avLst/>
          </a:prstGeom>
        </p:spPr>
      </p:pic>
      <p:pic>
        <p:nvPicPr>
          <p:cNvPr id="7" name="Picture 6">
            <a:extLst>
              <a:ext uri="{FF2B5EF4-FFF2-40B4-BE49-F238E27FC236}">
                <a16:creationId xmlns:a16="http://schemas.microsoft.com/office/drawing/2014/main" id="{36D5CF92-65AE-EE44-BF38-2BE1A169A719}"/>
              </a:ext>
            </a:extLst>
          </p:cNvPr>
          <p:cNvPicPr>
            <a:picLocks noChangeAspect="1"/>
          </p:cNvPicPr>
          <p:nvPr/>
        </p:nvPicPr>
        <p:blipFill>
          <a:blip r:embed="rId6"/>
          <a:stretch>
            <a:fillRect/>
          </a:stretch>
        </p:blipFill>
        <p:spPr>
          <a:xfrm>
            <a:off x="7656787" y="2387027"/>
            <a:ext cx="4052725" cy="3066561"/>
          </a:xfrm>
          <a:prstGeom prst="rect">
            <a:avLst/>
          </a:prstGeom>
        </p:spPr>
      </p:pic>
      <p:sp>
        <p:nvSpPr>
          <p:cNvPr id="17" name="TextBox 10">
            <a:extLst>
              <a:ext uri="{FF2B5EF4-FFF2-40B4-BE49-F238E27FC236}">
                <a16:creationId xmlns:a16="http://schemas.microsoft.com/office/drawing/2014/main" id="{CB79DBCC-600F-1A4E-94A9-9B5AF657B649}"/>
              </a:ext>
            </a:extLst>
          </p:cNvPr>
          <p:cNvSpPr txBox="1"/>
          <p:nvPr/>
        </p:nvSpPr>
        <p:spPr>
          <a:xfrm>
            <a:off x="420173" y="4991923"/>
            <a:ext cx="4870138"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solidFill>
                  <a:srgbClr val="FFCC33"/>
                </a:solidFill>
              </a:rPr>
              <a:t>…Then its logarithm will be close to 0</a:t>
            </a:r>
            <a:r>
              <a:rPr lang="en-US" b="0" i="1" dirty="0">
                <a:solidFill>
                  <a:srgbClr val="FFCC33"/>
                </a:solidFill>
              </a:rPr>
              <a:t>.</a:t>
            </a:r>
          </a:p>
          <a:p>
            <a:r>
              <a:rPr lang="en-US" b="0" i="1" dirty="0">
                <a:solidFill>
                  <a:srgbClr val="FFCC33"/>
                </a:solidFill>
              </a:rPr>
              <a:t> </a:t>
            </a:r>
          </a:p>
          <a:p>
            <a:r>
              <a:rPr lang="en-US" i="1" dirty="0">
                <a:solidFill>
                  <a:srgbClr val="FFCC33"/>
                </a:solidFill>
              </a:rPr>
              <a:t>This time, things seems to be working well!</a:t>
            </a:r>
            <a:endParaRPr lang="en-US" dirty="0">
              <a:solidFill>
                <a:srgbClr val="FFCC33"/>
              </a:solidFill>
            </a:endParaRPr>
          </a:p>
        </p:txBody>
      </p:sp>
    </p:spTree>
    <p:extLst>
      <p:ext uri="{BB962C8B-B14F-4D97-AF65-F5344CB8AC3E}">
        <p14:creationId xmlns:p14="http://schemas.microsoft.com/office/powerpoint/2010/main" val="2255470210"/>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9366C-28A1-CB46-8F68-B4AA03A5771D}"/>
              </a:ext>
            </a:extLst>
          </p:cNvPr>
          <p:cNvSpPr>
            <a:spLocks noGrp="1"/>
          </p:cNvSpPr>
          <p:nvPr>
            <p:ph type="title"/>
          </p:nvPr>
        </p:nvSpPr>
        <p:spPr/>
        <p:txBody>
          <a:bodyPr/>
          <a:lstStyle/>
          <a:p>
            <a:r>
              <a:rPr lang="en-US" dirty="0"/>
              <a:t>Definitions &amp; Principles</a:t>
            </a:r>
          </a:p>
        </p:txBody>
      </p:sp>
      <p:sp>
        <p:nvSpPr>
          <p:cNvPr id="3" name="TextBox 2">
            <a:extLst>
              <a:ext uri="{FF2B5EF4-FFF2-40B4-BE49-F238E27FC236}">
                <a16:creationId xmlns:a16="http://schemas.microsoft.com/office/drawing/2014/main" id="{074535F2-B5A9-7641-91A8-07C0BBA838F0}"/>
              </a:ext>
            </a:extLst>
          </p:cNvPr>
          <p:cNvSpPr txBox="1"/>
          <p:nvPr/>
        </p:nvSpPr>
        <p:spPr>
          <a:xfrm>
            <a:off x="420173" y="1176117"/>
            <a:ext cx="10266744" cy="461665"/>
          </a:xfrm>
          <a:prstGeom prst="rect">
            <a:avLst/>
          </a:prstGeom>
          <a:noFill/>
        </p:spPr>
        <p:txBody>
          <a:bodyPr wrap="square" rtlCol="0">
            <a:spAutoFit/>
          </a:bodyPr>
          <a:lstStyle/>
          <a:p>
            <a:r>
              <a:rPr lang="en-US" altLang="zh-CN" sz="2400" dirty="0">
                <a:solidFill>
                  <a:srgbClr val="AB00F2"/>
                </a:solidFill>
                <a:latin typeface="Helvetica" pitchFamily="2" charset="0"/>
              </a:rPr>
              <a:t>Cross-Entropy Loss Function</a:t>
            </a:r>
            <a:endParaRPr lang="en-US" sz="2400" dirty="0">
              <a:solidFill>
                <a:srgbClr val="AB00F2"/>
              </a:solidFill>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9BA2C99-4B30-1E4F-8DEC-313A05B22BD8}"/>
                  </a:ext>
                </a:extLst>
              </p:cNvPr>
              <p:cNvSpPr txBox="1"/>
              <p:nvPr/>
            </p:nvSpPr>
            <p:spPr>
              <a:xfrm>
                <a:off x="420173" y="1730940"/>
                <a:ext cx="10515600" cy="34163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solidFill>
                      <a:srgbClr val="FFCC33"/>
                    </a:solidFill>
                  </a:rPr>
                  <a:t>Case 2.1: </a:t>
                </a:r>
                <a14:m>
                  <m:oMath xmlns:m="http://schemas.openxmlformats.org/officeDocument/2006/math">
                    <m:r>
                      <a:rPr lang="en-US" i="1">
                        <a:solidFill>
                          <a:srgbClr val="FFCC33"/>
                        </a:solidFill>
                        <a:latin typeface="Cambria Math" panose="02040503050406030204" pitchFamily="18" charset="0"/>
                      </a:rPr>
                      <m:t>𝑦</m:t>
                    </m:r>
                  </m:oMath>
                </a14:m>
                <a:r>
                  <a:rPr lang="en-US" i="1" dirty="0">
                    <a:solidFill>
                      <a:srgbClr val="FFCC33"/>
                    </a:solidFill>
                  </a:rPr>
                  <a:t> should be </a:t>
                </a:r>
                <a14:m>
                  <m:oMath xmlns:m="http://schemas.openxmlformats.org/officeDocument/2006/math">
                    <m:r>
                      <a:rPr lang="en-US" i="1">
                        <a:solidFill>
                          <a:srgbClr val="FFCC33"/>
                        </a:solidFill>
                        <a:latin typeface="Cambria Math" panose="02040503050406030204" pitchFamily="18" charset="0"/>
                      </a:rPr>
                      <m:t>0, </m:t>
                    </m:r>
                  </m:oMath>
                </a14:m>
                <a:r>
                  <a:rPr lang="en-US" i="1" dirty="0">
                    <a:solidFill>
                      <a:srgbClr val="FFCC33"/>
                    </a:solidFill>
                  </a:rPr>
                  <a:t>and our model performs poor. The result is close to </a:t>
                </a:r>
                <a14:m>
                  <m:oMath xmlns:m="http://schemas.openxmlformats.org/officeDocument/2006/math">
                    <m:r>
                      <a:rPr lang="en-US" i="1">
                        <a:solidFill>
                          <a:srgbClr val="FFCC33"/>
                        </a:solidFill>
                        <a:latin typeface="Cambria Math" panose="02040503050406030204" pitchFamily="18" charset="0"/>
                      </a:rPr>
                      <m:t>1.</m:t>
                    </m:r>
                  </m:oMath>
                </a14:m>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r>
                  <a:rPr lang="en-US" i="1" dirty="0">
                    <a:solidFill>
                      <a:srgbClr val="FFCC33"/>
                    </a:solidFill>
                  </a:rPr>
                  <a:t>What if the result </a:t>
                </a:r>
                <a14:m>
                  <m:oMath xmlns:m="http://schemas.openxmlformats.org/officeDocument/2006/math">
                    <m:r>
                      <a:rPr lang="en-US" i="1">
                        <a:solidFill>
                          <a:srgbClr val="AB00F2"/>
                        </a:solidFill>
                        <a:latin typeface="Cambria Math" panose="02040503050406030204" pitchFamily="18" charset="0"/>
                      </a:rPr>
                      <m:t>𝜎</m:t>
                    </m:r>
                    <m:r>
                      <a:rPr lang="en-US" i="1">
                        <a:solidFill>
                          <a:srgbClr val="AB00F2"/>
                        </a:solidFill>
                        <a:latin typeface="Cambria Math" panose="02040503050406030204" pitchFamily="18" charset="0"/>
                      </a:rPr>
                      <m:t>(</m:t>
                    </m:r>
                    <m:sSup>
                      <m:sSupPr>
                        <m:ctrlPr>
                          <a:rPr lang="en-US" i="1">
                            <a:solidFill>
                              <a:srgbClr val="AB00F2"/>
                            </a:solidFill>
                            <a:latin typeface="Cambria Math" panose="02040503050406030204" pitchFamily="18" charset="0"/>
                          </a:rPr>
                        </m:ctrlPr>
                      </m:sSupPr>
                      <m:e>
                        <m:r>
                          <a:rPr lang="en-US" i="1">
                            <a:solidFill>
                              <a:srgbClr val="AB00F2"/>
                            </a:solidFill>
                            <a:latin typeface="Cambria Math" panose="02040503050406030204" pitchFamily="18" charset="0"/>
                          </a:rPr>
                          <m:t>𝑤</m:t>
                        </m:r>
                      </m:e>
                      <m:sup>
                        <m:r>
                          <a:rPr lang="en-US" i="1">
                            <a:solidFill>
                              <a:srgbClr val="AB00F2"/>
                            </a:solidFill>
                            <a:latin typeface="Cambria Math" panose="02040503050406030204" pitchFamily="18" charset="0"/>
                          </a:rPr>
                          <m:t>𝑇</m:t>
                        </m:r>
                      </m:sup>
                    </m:sSup>
                    <m:r>
                      <a:rPr lang="en-US" i="1">
                        <a:solidFill>
                          <a:srgbClr val="AB00F2"/>
                        </a:solidFill>
                        <a:latin typeface="Cambria Math" panose="02040503050406030204" pitchFamily="18" charset="0"/>
                      </a:rPr>
                      <m:t>⋅</m:t>
                    </m:r>
                    <m:r>
                      <a:rPr lang="en-US" i="1">
                        <a:solidFill>
                          <a:srgbClr val="AB00F2"/>
                        </a:solidFill>
                        <a:latin typeface="Cambria Math" panose="02040503050406030204" pitchFamily="18" charset="0"/>
                      </a:rPr>
                      <m:t>𝑥</m:t>
                    </m:r>
                    <m:r>
                      <a:rPr lang="en-US" i="1">
                        <a:solidFill>
                          <a:srgbClr val="AB00F2"/>
                        </a:solidFill>
                        <a:latin typeface="Cambria Math" panose="02040503050406030204" pitchFamily="18" charset="0"/>
                      </a:rPr>
                      <m:t>+</m:t>
                    </m:r>
                    <m:r>
                      <a:rPr lang="en-US" i="1">
                        <a:solidFill>
                          <a:srgbClr val="AB00F2"/>
                        </a:solidFill>
                        <a:latin typeface="Cambria Math" panose="02040503050406030204" pitchFamily="18" charset="0"/>
                      </a:rPr>
                      <m:t>𝑏</m:t>
                    </m:r>
                    <m:r>
                      <a:rPr lang="en-US" i="1">
                        <a:solidFill>
                          <a:srgbClr val="AB00F2"/>
                        </a:solidFill>
                        <a:latin typeface="Cambria Math" panose="02040503050406030204" pitchFamily="18" charset="0"/>
                      </a:rPr>
                      <m:t>)</m:t>
                    </m:r>
                  </m:oMath>
                </a14:m>
                <a:r>
                  <a:rPr lang="en-US" i="1" dirty="0">
                    <a:solidFill>
                      <a:srgbClr val="AB00F2"/>
                    </a:solidFill>
                  </a:rPr>
                  <a:t> </a:t>
                </a:r>
                <a:r>
                  <a:rPr lang="en-US" i="1" dirty="0">
                    <a:solidFill>
                      <a:srgbClr val="FFCC33"/>
                    </a:solidFill>
                  </a:rPr>
                  <a:t>is VERY close to 1? </a:t>
                </a:r>
              </a:p>
              <a:p>
                <a:pPr marL="342900" indent="-342900">
                  <a:buAutoNum type="arabicPeriod"/>
                </a:pPr>
                <a:endParaRPr lang="en-US" i="1" dirty="0">
                  <a:solidFill>
                    <a:srgbClr val="FFCC33"/>
                  </a:solidFill>
                </a:endParaRPr>
              </a:p>
              <a:p>
                <a:endParaRPr lang="en-US" dirty="0">
                  <a:solidFill>
                    <a:schemeClr val="bg1"/>
                  </a:solidFill>
                </a:endParaRPr>
              </a:p>
            </p:txBody>
          </p:sp>
        </mc:Choice>
        <mc:Fallback xmlns="">
          <p:sp>
            <p:nvSpPr>
              <p:cNvPr id="11" name="TextBox 10">
                <a:extLst>
                  <a:ext uri="{FF2B5EF4-FFF2-40B4-BE49-F238E27FC236}">
                    <a16:creationId xmlns:a16="http://schemas.microsoft.com/office/drawing/2014/main" id="{79BA2C99-4B30-1E4F-8DEC-313A05B22BD8}"/>
                  </a:ext>
                </a:extLst>
              </p:cNvPr>
              <p:cNvSpPr txBox="1">
                <a:spLocks noRot="1" noChangeAspect="1" noMove="1" noResize="1" noEditPoints="1" noAdjustHandles="1" noChangeArrowheads="1" noChangeShapeType="1" noTextEdit="1"/>
              </p:cNvSpPr>
              <p:nvPr/>
            </p:nvSpPr>
            <p:spPr>
              <a:xfrm>
                <a:off x="420173" y="1730940"/>
                <a:ext cx="10515600" cy="3416320"/>
              </a:xfrm>
              <a:prstGeom prst="rect">
                <a:avLst/>
              </a:prstGeom>
              <a:blipFill>
                <a:blip r:embed="rId3"/>
                <a:stretch>
                  <a:fillRect l="-483" t="-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0">
                <a:extLst>
                  <a:ext uri="{FF2B5EF4-FFF2-40B4-BE49-F238E27FC236}">
                    <a16:creationId xmlns:a16="http://schemas.microsoft.com/office/drawing/2014/main" id="{CB79DBCC-600F-1A4E-94A9-9B5AF657B649}"/>
                  </a:ext>
                </a:extLst>
              </p:cNvPr>
              <p:cNvSpPr txBox="1"/>
              <p:nvPr/>
            </p:nvSpPr>
            <p:spPr>
              <a:xfrm>
                <a:off x="420173" y="4989906"/>
                <a:ext cx="4870138"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solidFill>
                      <a:srgbClr val="FFCC33"/>
                    </a:solidFill>
                  </a:rPr>
                  <a:t>…Then </a:t>
                </a:r>
                <a14:m>
                  <m:oMath xmlns:m="http://schemas.openxmlformats.org/officeDocument/2006/math">
                    <m:r>
                      <a:rPr lang="en-US" i="1">
                        <a:solidFill>
                          <a:srgbClr val="AB00F2"/>
                        </a:solidFill>
                        <a:latin typeface="Cambria Math" panose="02040503050406030204" pitchFamily="18" charset="0"/>
                      </a:rPr>
                      <m:t>1−</m:t>
                    </m:r>
                    <m:r>
                      <a:rPr lang="en-US" i="1">
                        <a:solidFill>
                          <a:srgbClr val="AB00F2"/>
                        </a:solidFill>
                        <a:latin typeface="Cambria Math" panose="02040503050406030204" pitchFamily="18" charset="0"/>
                      </a:rPr>
                      <m:t>𝜎</m:t>
                    </m:r>
                    <m:r>
                      <a:rPr lang="en-US" i="1">
                        <a:solidFill>
                          <a:srgbClr val="AB00F2"/>
                        </a:solidFill>
                        <a:latin typeface="Cambria Math" panose="02040503050406030204" pitchFamily="18" charset="0"/>
                      </a:rPr>
                      <m:t>(</m:t>
                    </m:r>
                    <m:sSup>
                      <m:sSupPr>
                        <m:ctrlPr>
                          <a:rPr lang="en-US" i="1">
                            <a:solidFill>
                              <a:srgbClr val="AB00F2"/>
                            </a:solidFill>
                            <a:latin typeface="Cambria Math" panose="02040503050406030204" pitchFamily="18" charset="0"/>
                          </a:rPr>
                        </m:ctrlPr>
                      </m:sSupPr>
                      <m:e>
                        <m:r>
                          <a:rPr lang="en-US" i="1">
                            <a:solidFill>
                              <a:srgbClr val="AB00F2"/>
                            </a:solidFill>
                            <a:latin typeface="Cambria Math" panose="02040503050406030204" pitchFamily="18" charset="0"/>
                          </a:rPr>
                          <m:t>𝑤</m:t>
                        </m:r>
                      </m:e>
                      <m:sup>
                        <m:r>
                          <a:rPr lang="en-US" i="1">
                            <a:solidFill>
                              <a:srgbClr val="AB00F2"/>
                            </a:solidFill>
                            <a:latin typeface="Cambria Math" panose="02040503050406030204" pitchFamily="18" charset="0"/>
                          </a:rPr>
                          <m:t>𝑇</m:t>
                        </m:r>
                      </m:sup>
                    </m:sSup>
                    <m:r>
                      <a:rPr lang="en-US" i="1">
                        <a:solidFill>
                          <a:srgbClr val="AB00F2"/>
                        </a:solidFill>
                        <a:latin typeface="Cambria Math" panose="02040503050406030204" pitchFamily="18" charset="0"/>
                      </a:rPr>
                      <m:t>⋅</m:t>
                    </m:r>
                    <m:r>
                      <a:rPr lang="en-US" i="1">
                        <a:solidFill>
                          <a:srgbClr val="AB00F2"/>
                        </a:solidFill>
                        <a:latin typeface="Cambria Math" panose="02040503050406030204" pitchFamily="18" charset="0"/>
                      </a:rPr>
                      <m:t>𝑥</m:t>
                    </m:r>
                    <m:r>
                      <a:rPr lang="en-US" i="1">
                        <a:solidFill>
                          <a:srgbClr val="AB00F2"/>
                        </a:solidFill>
                        <a:latin typeface="Cambria Math" panose="02040503050406030204" pitchFamily="18" charset="0"/>
                      </a:rPr>
                      <m:t>+</m:t>
                    </m:r>
                    <m:r>
                      <a:rPr lang="en-US" i="1">
                        <a:solidFill>
                          <a:srgbClr val="AB00F2"/>
                        </a:solidFill>
                        <a:latin typeface="Cambria Math" panose="02040503050406030204" pitchFamily="18" charset="0"/>
                      </a:rPr>
                      <m:t>𝑏</m:t>
                    </m:r>
                    <m:r>
                      <a:rPr lang="en-US" i="1">
                        <a:solidFill>
                          <a:srgbClr val="AB00F2"/>
                        </a:solidFill>
                        <a:latin typeface="Cambria Math" panose="02040503050406030204" pitchFamily="18" charset="0"/>
                      </a:rPr>
                      <m:t>)</m:t>
                    </m:r>
                  </m:oMath>
                </a14:m>
                <a:r>
                  <a:rPr lang="en-US" i="1" dirty="0">
                    <a:solidFill>
                      <a:srgbClr val="AB00F2"/>
                    </a:solidFill>
                  </a:rPr>
                  <a:t> </a:t>
                </a:r>
                <a:r>
                  <a:rPr lang="en-US" dirty="0">
                    <a:solidFill>
                      <a:srgbClr val="FFCC33"/>
                    </a:solidFill>
                  </a:rPr>
                  <a:t>will be VERY close to 0.</a:t>
                </a:r>
                <a:endParaRPr lang="en-US" i="1" dirty="0">
                  <a:solidFill>
                    <a:srgbClr val="FFCC33"/>
                  </a:solidFill>
                </a:endParaRPr>
              </a:p>
              <a:p>
                <a:endParaRPr lang="en-US" i="1" dirty="0">
                  <a:solidFill>
                    <a:srgbClr val="FFCC33"/>
                  </a:solidFill>
                </a:endParaRPr>
              </a:p>
              <a:p>
                <a:r>
                  <a:rPr lang="en-US" i="1" dirty="0">
                    <a:solidFill>
                      <a:srgbClr val="FFCC33"/>
                    </a:solidFill>
                  </a:rPr>
                  <a:t>Similar to case 1.1: its logarithm will be close to </a:t>
                </a:r>
                <a14:m>
                  <m:oMath xmlns:m="http://schemas.openxmlformats.org/officeDocument/2006/math">
                    <m:r>
                      <a:rPr lang="en-US" i="1">
                        <a:solidFill>
                          <a:srgbClr val="FFCC33"/>
                        </a:solidFill>
                        <a:latin typeface="Cambria Math" panose="02040503050406030204" pitchFamily="18" charset="0"/>
                      </a:rPr>
                      <m:t>−∞</m:t>
                    </m:r>
                  </m:oMath>
                </a14:m>
                <a:r>
                  <a:rPr lang="en-US" i="1" dirty="0">
                    <a:solidFill>
                      <a:srgbClr val="FFCC33"/>
                    </a:solidFill>
                  </a:rPr>
                  <a:t>. </a:t>
                </a:r>
              </a:p>
            </p:txBody>
          </p:sp>
        </mc:Choice>
        <mc:Fallback xmlns="">
          <p:sp>
            <p:nvSpPr>
              <p:cNvPr id="17" name="TextBox 10">
                <a:extLst>
                  <a:ext uri="{FF2B5EF4-FFF2-40B4-BE49-F238E27FC236}">
                    <a16:creationId xmlns:a16="http://schemas.microsoft.com/office/drawing/2014/main" id="{CB79DBCC-600F-1A4E-94A9-9B5AF657B649}"/>
                  </a:ext>
                </a:extLst>
              </p:cNvPr>
              <p:cNvSpPr txBox="1">
                <a:spLocks noRot="1" noChangeAspect="1" noMove="1" noResize="1" noEditPoints="1" noAdjustHandles="1" noChangeArrowheads="1" noChangeShapeType="1" noTextEdit="1"/>
              </p:cNvSpPr>
              <p:nvPr/>
            </p:nvSpPr>
            <p:spPr>
              <a:xfrm>
                <a:off x="420173" y="4989906"/>
                <a:ext cx="4870138" cy="1200329"/>
              </a:xfrm>
              <a:prstGeom prst="rect">
                <a:avLst/>
              </a:prstGeom>
              <a:blipFill>
                <a:blip r:embed="rId4"/>
                <a:stretch>
                  <a:fillRect l="-1042" t="-3158" b="-7368"/>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36D5CF92-65AE-EE44-BF38-2BE1A169A719}"/>
              </a:ext>
            </a:extLst>
          </p:cNvPr>
          <p:cNvPicPr>
            <a:picLocks noChangeAspect="1"/>
          </p:cNvPicPr>
          <p:nvPr/>
        </p:nvPicPr>
        <p:blipFill>
          <a:blip r:embed="rId5"/>
          <a:stretch>
            <a:fillRect/>
          </a:stretch>
        </p:blipFill>
        <p:spPr>
          <a:xfrm>
            <a:off x="7656786" y="2385010"/>
            <a:ext cx="4052725" cy="3066561"/>
          </a:xfrm>
          <a:prstGeom prst="rect">
            <a:avLst/>
          </a:prstGeom>
        </p:spPr>
      </p:pic>
      <p:cxnSp>
        <p:nvCxnSpPr>
          <p:cNvPr id="20" name="Straight Arrow Connector 19">
            <a:extLst>
              <a:ext uri="{FF2B5EF4-FFF2-40B4-BE49-F238E27FC236}">
                <a16:creationId xmlns:a16="http://schemas.microsoft.com/office/drawing/2014/main" id="{294920F4-2F31-474B-B4EF-79B0BF88D937}"/>
              </a:ext>
            </a:extLst>
          </p:cNvPr>
          <p:cNvCxnSpPr>
            <a:cxnSpLocks/>
          </p:cNvCxnSpPr>
          <p:nvPr/>
        </p:nvCxnSpPr>
        <p:spPr>
          <a:xfrm>
            <a:off x="3521260" y="2799987"/>
            <a:ext cx="0" cy="489587"/>
          </a:xfrm>
          <a:prstGeom prst="straightConnector1">
            <a:avLst/>
          </a:prstGeom>
          <a:ln w="63500">
            <a:solidFill>
              <a:srgbClr val="FFCC33"/>
            </a:solidFill>
            <a:tailEnd type="triangle"/>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2413EF56-B932-CD47-B9D7-B1F91F3D83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2142" y="2280611"/>
            <a:ext cx="6257319" cy="351546"/>
          </a:xfrm>
          <a:prstGeom prst="rect">
            <a:avLst/>
          </a:prstGeom>
        </p:spPr>
      </p:pic>
      <p:pic>
        <p:nvPicPr>
          <p:cNvPr id="12" name="Graphic 11">
            <a:extLst>
              <a:ext uri="{FF2B5EF4-FFF2-40B4-BE49-F238E27FC236}">
                <a16:creationId xmlns:a16="http://schemas.microsoft.com/office/drawing/2014/main" id="{07657F55-8047-FC45-9153-0A4F66093A3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57463" t="-1" b="-1"/>
          <a:stretch/>
        </p:blipFill>
        <p:spPr>
          <a:xfrm>
            <a:off x="2190429" y="3538161"/>
            <a:ext cx="2661661" cy="351547"/>
          </a:xfrm>
          <a:prstGeom prst="rect">
            <a:avLst/>
          </a:prstGeom>
        </p:spPr>
      </p:pic>
      <p:cxnSp>
        <p:nvCxnSpPr>
          <p:cNvPr id="13" name="Straight Connector 12">
            <a:extLst>
              <a:ext uri="{FF2B5EF4-FFF2-40B4-BE49-F238E27FC236}">
                <a16:creationId xmlns:a16="http://schemas.microsoft.com/office/drawing/2014/main" id="{5D8B1107-3FB3-144E-A4EE-C83205CC8768}"/>
              </a:ext>
            </a:extLst>
          </p:cNvPr>
          <p:cNvCxnSpPr>
            <a:cxnSpLocks/>
          </p:cNvCxnSpPr>
          <p:nvPr/>
        </p:nvCxnSpPr>
        <p:spPr>
          <a:xfrm flipV="1">
            <a:off x="603891" y="2317454"/>
            <a:ext cx="2662274" cy="31123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901573"/>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9366C-28A1-CB46-8F68-B4AA03A5771D}"/>
              </a:ext>
            </a:extLst>
          </p:cNvPr>
          <p:cNvSpPr>
            <a:spLocks noGrp="1"/>
          </p:cNvSpPr>
          <p:nvPr>
            <p:ph type="title"/>
          </p:nvPr>
        </p:nvSpPr>
        <p:spPr/>
        <p:txBody>
          <a:bodyPr/>
          <a:lstStyle/>
          <a:p>
            <a:r>
              <a:rPr lang="en-US" dirty="0"/>
              <a:t>Definitions &amp; Principles</a:t>
            </a:r>
          </a:p>
        </p:txBody>
      </p:sp>
      <p:sp>
        <p:nvSpPr>
          <p:cNvPr id="3" name="TextBox 2">
            <a:extLst>
              <a:ext uri="{FF2B5EF4-FFF2-40B4-BE49-F238E27FC236}">
                <a16:creationId xmlns:a16="http://schemas.microsoft.com/office/drawing/2014/main" id="{074535F2-B5A9-7641-91A8-07C0BBA838F0}"/>
              </a:ext>
            </a:extLst>
          </p:cNvPr>
          <p:cNvSpPr txBox="1"/>
          <p:nvPr/>
        </p:nvSpPr>
        <p:spPr>
          <a:xfrm>
            <a:off x="420173" y="1176117"/>
            <a:ext cx="10266744" cy="461665"/>
          </a:xfrm>
          <a:prstGeom prst="rect">
            <a:avLst/>
          </a:prstGeom>
          <a:noFill/>
        </p:spPr>
        <p:txBody>
          <a:bodyPr wrap="square" rtlCol="0">
            <a:spAutoFit/>
          </a:bodyPr>
          <a:lstStyle/>
          <a:p>
            <a:r>
              <a:rPr lang="en-US" altLang="zh-CN" sz="2400" dirty="0">
                <a:solidFill>
                  <a:srgbClr val="AB00F2"/>
                </a:solidFill>
                <a:latin typeface="Helvetica" pitchFamily="2" charset="0"/>
              </a:rPr>
              <a:t>Cross-Entropy Loss Function</a:t>
            </a:r>
            <a:endParaRPr lang="en-US" sz="2400" dirty="0">
              <a:solidFill>
                <a:srgbClr val="AB00F2"/>
              </a:solidFill>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9BA2C99-4B30-1E4F-8DEC-313A05B22BD8}"/>
                  </a:ext>
                </a:extLst>
              </p:cNvPr>
              <p:cNvSpPr txBox="1"/>
              <p:nvPr/>
            </p:nvSpPr>
            <p:spPr>
              <a:xfrm>
                <a:off x="420173" y="1730940"/>
                <a:ext cx="10515600" cy="369331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solidFill>
                      <a:srgbClr val="FFCC33"/>
                    </a:solidFill>
                  </a:rPr>
                  <a:t>Case 2.2: </a:t>
                </a:r>
                <a14:m>
                  <m:oMath xmlns:m="http://schemas.openxmlformats.org/officeDocument/2006/math">
                    <m:r>
                      <a:rPr lang="en-US" i="1">
                        <a:solidFill>
                          <a:srgbClr val="FFCC33"/>
                        </a:solidFill>
                        <a:latin typeface="Cambria Math" panose="02040503050406030204" pitchFamily="18" charset="0"/>
                      </a:rPr>
                      <m:t>𝑦</m:t>
                    </m:r>
                  </m:oMath>
                </a14:m>
                <a:r>
                  <a:rPr lang="en-US" i="1" dirty="0">
                    <a:solidFill>
                      <a:srgbClr val="FFCC33"/>
                    </a:solidFill>
                  </a:rPr>
                  <a:t> should be </a:t>
                </a:r>
                <a14:m>
                  <m:oMath xmlns:m="http://schemas.openxmlformats.org/officeDocument/2006/math">
                    <m:r>
                      <a:rPr lang="en-US" i="1">
                        <a:solidFill>
                          <a:srgbClr val="FFCC33"/>
                        </a:solidFill>
                        <a:latin typeface="Cambria Math" panose="02040503050406030204" pitchFamily="18" charset="0"/>
                      </a:rPr>
                      <m:t>0</m:t>
                    </m:r>
                  </m:oMath>
                </a14:m>
                <a:r>
                  <a:rPr lang="en-US" i="1" dirty="0">
                    <a:solidFill>
                      <a:srgbClr val="FFCC33"/>
                    </a:solidFill>
                  </a:rPr>
                  <a:t>, but our model performs great. The result is close to </a:t>
                </a:r>
                <a14:m>
                  <m:oMath xmlns:m="http://schemas.openxmlformats.org/officeDocument/2006/math">
                    <m:r>
                      <a:rPr lang="en-US" i="1">
                        <a:solidFill>
                          <a:srgbClr val="FFCC33"/>
                        </a:solidFill>
                        <a:latin typeface="Cambria Math" panose="02040503050406030204" pitchFamily="18" charset="0"/>
                      </a:rPr>
                      <m:t>0.</m:t>
                    </m:r>
                  </m:oMath>
                </a14:m>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a:p>
                <a:r>
                  <a:rPr lang="en-US" i="1" dirty="0">
                    <a:solidFill>
                      <a:srgbClr val="FFCC33"/>
                    </a:solidFill>
                  </a:rPr>
                  <a:t>What if the result </a:t>
                </a:r>
                <a14:m>
                  <m:oMath xmlns:m="http://schemas.openxmlformats.org/officeDocument/2006/math">
                    <m:r>
                      <a:rPr lang="en-US" i="1">
                        <a:solidFill>
                          <a:srgbClr val="AB00F2"/>
                        </a:solidFill>
                        <a:latin typeface="Cambria Math" panose="02040503050406030204" pitchFamily="18" charset="0"/>
                      </a:rPr>
                      <m:t>𝜎</m:t>
                    </m:r>
                    <m:r>
                      <a:rPr lang="en-US" i="1">
                        <a:solidFill>
                          <a:srgbClr val="AB00F2"/>
                        </a:solidFill>
                        <a:latin typeface="Cambria Math" panose="02040503050406030204" pitchFamily="18" charset="0"/>
                      </a:rPr>
                      <m:t>(</m:t>
                    </m:r>
                    <m:sSup>
                      <m:sSupPr>
                        <m:ctrlPr>
                          <a:rPr lang="en-US" i="1">
                            <a:solidFill>
                              <a:srgbClr val="AB00F2"/>
                            </a:solidFill>
                            <a:latin typeface="Cambria Math" panose="02040503050406030204" pitchFamily="18" charset="0"/>
                          </a:rPr>
                        </m:ctrlPr>
                      </m:sSupPr>
                      <m:e>
                        <m:r>
                          <a:rPr lang="en-US" i="1">
                            <a:solidFill>
                              <a:srgbClr val="AB00F2"/>
                            </a:solidFill>
                            <a:latin typeface="Cambria Math" panose="02040503050406030204" pitchFamily="18" charset="0"/>
                          </a:rPr>
                          <m:t>𝑤</m:t>
                        </m:r>
                      </m:e>
                      <m:sup>
                        <m:r>
                          <a:rPr lang="en-US" i="1">
                            <a:solidFill>
                              <a:srgbClr val="AB00F2"/>
                            </a:solidFill>
                            <a:latin typeface="Cambria Math" panose="02040503050406030204" pitchFamily="18" charset="0"/>
                          </a:rPr>
                          <m:t>𝑇</m:t>
                        </m:r>
                      </m:sup>
                    </m:sSup>
                    <m:r>
                      <a:rPr lang="en-US" i="1">
                        <a:solidFill>
                          <a:srgbClr val="AB00F2"/>
                        </a:solidFill>
                        <a:latin typeface="Cambria Math" panose="02040503050406030204" pitchFamily="18" charset="0"/>
                      </a:rPr>
                      <m:t>⋅</m:t>
                    </m:r>
                    <m:r>
                      <a:rPr lang="en-US" i="1">
                        <a:solidFill>
                          <a:srgbClr val="AB00F2"/>
                        </a:solidFill>
                        <a:latin typeface="Cambria Math" panose="02040503050406030204" pitchFamily="18" charset="0"/>
                      </a:rPr>
                      <m:t>𝑥</m:t>
                    </m:r>
                    <m:r>
                      <a:rPr lang="en-US" i="1">
                        <a:solidFill>
                          <a:srgbClr val="AB00F2"/>
                        </a:solidFill>
                        <a:latin typeface="Cambria Math" panose="02040503050406030204" pitchFamily="18" charset="0"/>
                      </a:rPr>
                      <m:t>+</m:t>
                    </m:r>
                    <m:r>
                      <a:rPr lang="en-US" i="1">
                        <a:solidFill>
                          <a:srgbClr val="AB00F2"/>
                        </a:solidFill>
                        <a:latin typeface="Cambria Math" panose="02040503050406030204" pitchFamily="18" charset="0"/>
                      </a:rPr>
                      <m:t>𝑏</m:t>
                    </m:r>
                    <m:r>
                      <a:rPr lang="en-US" i="1">
                        <a:solidFill>
                          <a:srgbClr val="AB00F2"/>
                        </a:solidFill>
                        <a:latin typeface="Cambria Math" panose="02040503050406030204" pitchFamily="18" charset="0"/>
                      </a:rPr>
                      <m:t>)</m:t>
                    </m:r>
                  </m:oMath>
                </a14:m>
                <a:r>
                  <a:rPr lang="en-US" i="1" dirty="0">
                    <a:solidFill>
                      <a:srgbClr val="AB00F2"/>
                    </a:solidFill>
                  </a:rPr>
                  <a:t> </a:t>
                </a:r>
                <a:r>
                  <a:rPr lang="en-US" i="1" dirty="0">
                    <a:solidFill>
                      <a:srgbClr val="FFCC33"/>
                    </a:solidFill>
                  </a:rPr>
                  <a:t>is VERY close to 0? </a:t>
                </a:r>
              </a:p>
              <a:p>
                <a:endParaRPr lang="en-US" i="1" dirty="0">
                  <a:solidFill>
                    <a:srgbClr val="FFCC33"/>
                  </a:solidFill>
                </a:endParaRPr>
              </a:p>
              <a:p>
                <a:pPr marL="342900" indent="-342900">
                  <a:buAutoNum type="arabicPeriod"/>
                </a:pPr>
                <a:endParaRPr lang="en-US" i="1" dirty="0">
                  <a:solidFill>
                    <a:srgbClr val="FFCC33"/>
                  </a:solidFill>
                </a:endParaRPr>
              </a:p>
              <a:p>
                <a:endParaRPr lang="en-US" dirty="0">
                  <a:solidFill>
                    <a:schemeClr val="bg1"/>
                  </a:solidFill>
                </a:endParaRPr>
              </a:p>
            </p:txBody>
          </p:sp>
        </mc:Choice>
        <mc:Fallback xmlns="">
          <p:sp>
            <p:nvSpPr>
              <p:cNvPr id="11" name="TextBox 10">
                <a:extLst>
                  <a:ext uri="{FF2B5EF4-FFF2-40B4-BE49-F238E27FC236}">
                    <a16:creationId xmlns:a16="http://schemas.microsoft.com/office/drawing/2014/main" id="{79BA2C99-4B30-1E4F-8DEC-313A05B22BD8}"/>
                  </a:ext>
                </a:extLst>
              </p:cNvPr>
              <p:cNvSpPr txBox="1">
                <a:spLocks noRot="1" noChangeAspect="1" noMove="1" noResize="1" noEditPoints="1" noAdjustHandles="1" noChangeArrowheads="1" noChangeShapeType="1" noTextEdit="1"/>
              </p:cNvSpPr>
              <p:nvPr/>
            </p:nvSpPr>
            <p:spPr>
              <a:xfrm>
                <a:off x="420173" y="1730940"/>
                <a:ext cx="10515600" cy="3693319"/>
              </a:xfrm>
              <a:prstGeom prst="rect">
                <a:avLst/>
              </a:prstGeom>
              <a:blipFill>
                <a:blip r:embed="rId3"/>
                <a:stretch>
                  <a:fillRect l="-483" t="-1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0">
                <a:extLst>
                  <a:ext uri="{FF2B5EF4-FFF2-40B4-BE49-F238E27FC236}">
                    <a16:creationId xmlns:a16="http://schemas.microsoft.com/office/drawing/2014/main" id="{CB79DBCC-600F-1A4E-94A9-9B5AF657B649}"/>
                  </a:ext>
                </a:extLst>
              </p:cNvPr>
              <p:cNvSpPr txBox="1"/>
              <p:nvPr/>
            </p:nvSpPr>
            <p:spPr>
              <a:xfrm>
                <a:off x="420173" y="4989906"/>
                <a:ext cx="4870138"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solidFill>
                      <a:srgbClr val="FFCC33"/>
                    </a:solidFill>
                  </a:rPr>
                  <a:t>…Then </a:t>
                </a:r>
                <a14:m>
                  <m:oMath xmlns:m="http://schemas.openxmlformats.org/officeDocument/2006/math">
                    <m:r>
                      <a:rPr lang="en-US" i="1">
                        <a:solidFill>
                          <a:srgbClr val="AB00F2"/>
                        </a:solidFill>
                        <a:latin typeface="Cambria Math" panose="02040503050406030204" pitchFamily="18" charset="0"/>
                      </a:rPr>
                      <m:t>1−</m:t>
                    </m:r>
                    <m:r>
                      <a:rPr lang="en-US" i="1">
                        <a:solidFill>
                          <a:srgbClr val="AB00F2"/>
                        </a:solidFill>
                        <a:latin typeface="Cambria Math" panose="02040503050406030204" pitchFamily="18" charset="0"/>
                      </a:rPr>
                      <m:t>𝜎</m:t>
                    </m:r>
                    <m:r>
                      <a:rPr lang="en-US" i="1">
                        <a:solidFill>
                          <a:srgbClr val="AB00F2"/>
                        </a:solidFill>
                        <a:latin typeface="Cambria Math" panose="02040503050406030204" pitchFamily="18" charset="0"/>
                      </a:rPr>
                      <m:t>(</m:t>
                    </m:r>
                    <m:sSup>
                      <m:sSupPr>
                        <m:ctrlPr>
                          <a:rPr lang="en-US" i="1">
                            <a:solidFill>
                              <a:srgbClr val="AB00F2"/>
                            </a:solidFill>
                            <a:latin typeface="Cambria Math" panose="02040503050406030204" pitchFamily="18" charset="0"/>
                          </a:rPr>
                        </m:ctrlPr>
                      </m:sSupPr>
                      <m:e>
                        <m:r>
                          <a:rPr lang="en-US" i="1">
                            <a:solidFill>
                              <a:srgbClr val="AB00F2"/>
                            </a:solidFill>
                            <a:latin typeface="Cambria Math" panose="02040503050406030204" pitchFamily="18" charset="0"/>
                          </a:rPr>
                          <m:t>𝑤</m:t>
                        </m:r>
                      </m:e>
                      <m:sup>
                        <m:r>
                          <a:rPr lang="en-US" i="1">
                            <a:solidFill>
                              <a:srgbClr val="AB00F2"/>
                            </a:solidFill>
                            <a:latin typeface="Cambria Math" panose="02040503050406030204" pitchFamily="18" charset="0"/>
                          </a:rPr>
                          <m:t>𝑇</m:t>
                        </m:r>
                      </m:sup>
                    </m:sSup>
                    <m:r>
                      <a:rPr lang="en-US" i="1">
                        <a:solidFill>
                          <a:srgbClr val="AB00F2"/>
                        </a:solidFill>
                        <a:latin typeface="Cambria Math" panose="02040503050406030204" pitchFamily="18" charset="0"/>
                      </a:rPr>
                      <m:t>⋅</m:t>
                    </m:r>
                    <m:r>
                      <a:rPr lang="en-US" i="1">
                        <a:solidFill>
                          <a:srgbClr val="AB00F2"/>
                        </a:solidFill>
                        <a:latin typeface="Cambria Math" panose="02040503050406030204" pitchFamily="18" charset="0"/>
                      </a:rPr>
                      <m:t>𝑥</m:t>
                    </m:r>
                    <m:r>
                      <a:rPr lang="en-US" i="1">
                        <a:solidFill>
                          <a:srgbClr val="AB00F2"/>
                        </a:solidFill>
                        <a:latin typeface="Cambria Math" panose="02040503050406030204" pitchFamily="18" charset="0"/>
                      </a:rPr>
                      <m:t>+</m:t>
                    </m:r>
                    <m:r>
                      <a:rPr lang="en-US" i="1">
                        <a:solidFill>
                          <a:srgbClr val="AB00F2"/>
                        </a:solidFill>
                        <a:latin typeface="Cambria Math" panose="02040503050406030204" pitchFamily="18" charset="0"/>
                      </a:rPr>
                      <m:t>𝑏</m:t>
                    </m:r>
                    <m:r>
                      <a:rPr lang="en-US" i="1">
                        <a:solidFill>
                          <a:srgbClr val="AB00F2"/>
                        </a:solidFill>
                        <a:latin typeface="Cambria Math" panose="02040503050406030204" pitchFamily="18" charset="0"/>
                      </a:rPr>
                      <m:t>)</m:t>
                    </m:r>
                  </m:oMath>
                </a14:m>
                <a:r>
                  <a:rPr lang="en-US" i="1" dirty="0">
                    <a:solidFill>
                      <a:srgbClr val="AB00F2"/>
                    </a:solidFill>
                  </a:rPr>
                  <a:t> </a:t>
                </a:r>
                <a:r>
                  <a:rPr lang="en-US" dirty="0">
                    <a:solidFill>
                      <a:srgbClr val="FFCC33"/>
                    </a:solidFill>
                  </a:rPr>
                  <a:t>will be VERY close to 1.</a:t>
                </a:r>
                <a:endParaRPr lang="en-US" i="1" dirty="0">
                  <a:solidFill>
                    <a:srgbClr val="FFCC33"/>
                  </a:solidFill>
                </a:endParaRPr>
              </a:p>
              <a:p>
                <a:endParaRPr lang="en-US" i="1" dirty="0">
                  <a:solidFill>
                    <a:srgbClr val="FFCC33"/>
                  </a:solidFill>
                </a:endParaRPr>
              </a:p>
              <a:p>
                <a:r>
                  <a:rPr lang="en-US" i="1" dirty="0">
                    <a:solidFill>
                      <a:srgbClr val="FFCC33"/>
                    </a:solidFill>
                  </a:rPr>
                  <a:t>Similar to case 1.2: its logarithm will be close to </a:t>
                </a:r>
                <a14:m>
                  <m:oMath xmlns:m="http://schemas.openxmlformats.org/officeDocument/2006/math">
                    <m:r>
                      <a:rPr lang="en-US" i="1">
                        <a:solidFill>
                          <a:srgbClr val="FFCC33"/>
                        </a:solidFill>
                        <a:latin typeface="Cambria Math" panose="02040503050406030204" pitchFamily="18" charset="0"/>
                      </a:rPr>
                      <m:t>0</m:t>
                    </m:r>
                  </m:oMath>
                </a14:m>
                <a:r>
                  <a:rPr lang="en-US" i="1" dirty="0">
                    <a:solidFill>
                      <a:srgbClr val="FFCC33"/>
                    </a:solidFill>
                  </a:rPr>
                  <a:t>. </a:t>
                </a:r>
              </a:p>
            </p:txBody>
          </p:sp>
        </mc:Choice>
        <mc:Fallback xmlns="">
          <p:sp>
            <p:nvSpPr>
              <p:cNvPr id="17" name="TextBox 10">
                <a:extLst>
                  <a:ext uri="{FF2B5EF4-FFF2-40B4-BE49-F238E27FC236}">
                    <a16:creationId xmlns:a16="http://schemas.microsoft.com/office/drawing/2014/main" id="{CB79DBCC-600F-1A4E-94A9-9B5AF657B649}"/>
                  </a:ext>
                </a:extLst>
              </p:cNvPr>
              <p:cNvSpPr txBox="1">
                <a:spLocks noRot="1" noChangeAspect="1" noMove="1" noResize="1" noEditPoints="1" noAdjustHandles="1" noChangeArrowheads="1" noChangeShapeType="1" noTextEdit="1"/>
              </p:cNvSpPr>
              <p:nvPr/>
            </p:nvSpPr>
            <p:spPr>
              <a:xfrm>
                <a:off x="420173" y="4989906"/>
                <a:ext cx="4870138" cy="923330"/>
              </a:xfrm>
              <a:prstGeom prst="rect">
                <a:avLst/>
              </a:prstGeom>
              <a:blipFill>
                <a:blip r:embed="rId4"/>
                <a:stretch>
                  <a:fillRect l="-1042" t="-4110" r="-1042" b="-9589"/>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36D5CF92-65AE-EE44-BF38-2BE1A169A719}"/>
              </a:ext>
            </a:extLst>
          </p:cNvPr>
          <p:cNvPicPr>
            <a:picLocks noChangeAspect="1"/>
          </p:cNvPicPr>
          <p:nvPr/>
        </p:nvPicPr>
        <p:blipFill>
          <a:blip r:embed="rId5"/>
          <a:stretch>
            <a:fillRect/>
          </a:stretch>
        </p:blipFill>
        <p:spPr>
          <a:xfrm>
            <a:off x="7656786" y="2385010"/>
            <a:ext cx="4052725" cy="3066561"/>
          </a:xfrm>
          <a:prstGeom prst="rect">
            <a:avLst/>
          </a:prstGeom>
        </p:spPr>
      </p:pic>
      <p:cxnSp>
        <p:nvCxnSpPr>
          <p:cNvPr id="20" name="Straight Arrow Connector 19">
            <a:extLst>
              <a:ext uri="{FF2B5EF4-FFF2-40B4-BE49-F238E27FC236}">
                <a16:creationId xmlns:a16="http://schemas.microsoft.com/office/drawing/2014/main" id="{294920F4-2F31-474B-B4EF-79B0BF88D937}"/>
              </a:ext>
            </a:extLst>
          </p:cNvPr>
          <p:cNvCxnSpPr>
            <a:cxnSpLocks/>
          </p:cNvCxnSpPr>
          <p:nvPr/>
        </p:nvCxnSpPr>
        <p:spPr>
          <a:xfrm>
            <a:off x="3521260" y="2799987"/>
            <a:ext cx="0" cy="489587"/>
          </a:xfrm>
          <a:prstGeom prst="straightConnector1">
            <a:avLst/>
          </a:prstGeom>
          <a:ln w="63500">
            <a:solidFill>
              <a:srgbClr val="FFCC33"/>
            </a:solidFill>
            <a:tailEnd type="triangle"/>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2413EF56-B932-CD47-B9D7-B1F91F3D83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2142" y="2280611"/>
            <a:ext cx="6257319" cy="351546"/>
          </a:xfrm>
          <a:prstGeom prst="rect">
            <a:avLst/>
          </a:prstGeom>
        </p:spPr>
      </p:pic>
      <p:cxnSp>
        <p:nvCxnSpPr>
          <p:cNvPr id="13" name="Straight Connector 12">
            <a:extLst>
              <a:ext uri="{FF2B5EF4-FFF2-40B4-BE49-F238E27FC236}">
                <a16:creationId xmlns:a16="http://schemas.microsoft.com/office/drawing/2014/main" id="{5D8B1107-3FB3-144E-A4EE-C83205CC8768}"/>
              </a:ext>
            </a:extLst>
          </p:cNvPr>
          <p:cNvCxnSpPr>
            <a:cxnSpLocks/>
          </p:cNvCxnSpPr>
          <p:nvPr/>
        </p:nvCxnSpPr>
        <p:spPr>
          <a:xfrm flipV="1">
            <a:off x="603891" y="2317454"/>
            <a:ext cx="2662274" cy="31123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86BAFF34-635E-7048-9B51-6BEBAF5A4E9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57463" t="-1" b="-1"/>
          <a:stretch/>
        </p:blipFill>
        <p:spPr>
          <a:xfrm>
            <a:off x="2190429" y="3538161"/>
            <a:ext cx="2661661" cy="351547"/>
          </a:xfrm>
          <a:prstGeom prst="rect">
            <a:avLst/>
          </a:prstGeom>
        </p:spPr>
      </p:pic>
    </p:spTree>
    <p:extLst>
      <p:ext uri="{BB962C8B-B14F-4D97-AF65-F5344CB8AC3E}">
        <p14:creationId xmlns:p14="http://schemas.microsoft.com/office/powerpoint/2010/main" val="2414594503"/>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9366C-28A1-CB46-8F68-B4AA03A5771D}"/>
              </a:ext>
            </a:extLst>
          </p:cNvPr>
          <p:cNvSpPr>
            <a:spLocks noGrp="1"/>
          </p:cNvSpPr>
          <p:nvPr>
            <p:ph type="title"/>
          </p:nvPr>
        </p:nvSpPr>
        <p:spPr/>
        <p:txBody>
          <a:bodyPr/>
          <a:lstStyle/>
          <a:p>
            <a:r>
              <a:rPr lang="en-US" dirty="0"/>
              <a:t>Definitions &amp; Principles</a:t>
            </a:r>
          </a:p>
        </p:txBody>
      </p:sp>
      <p:sp>
        <p:nvSpPr>
          <p:cNvPr id="3" name="TextBox 2">
            <a:extLst>
              <a:ext uri="{FF2B5EF4-FFF2-40B4-BE49-F238E27FC236}">
                <a16:creationId xmlns:a16="http://schemas.microsoft.com/office/drawing/2014/main" id="{074535F2-B5A9-7641-91A8-07C0BBA838F0}"/>
              </a:ext>
            </a:extLst>
          </p:cNvPr>
          <p:cNvSpPr txBox="1"/>
          <p:nvPr/>
        </p:nvSpPr>
        <p:spPr>
          <a:xfrm>
            <a:off x="420173" y="1176117"/>
            <a:ext cx="10266744" cy="461665"/>
          </a:xfrm>
          <a:prstGeom prst="rect">
            <a:avLst/>
          </a:prstGeom>
          <a:noFill/>
        </p:spPr>
        <p:txBody>
          <a:bodyPr wrap="square" rtlCol="0">
            <a:spAutoFit/>
          </a:bodyPr>
          <a:lstStyle/>
          <a:p>
            <a:r>
              <a:rPr lang="en-US" altLang="zh-CN" sz="2400" dirty="0">
                <a:solidFill>
                  <a:srgbClr val="AB00F2"/>
                </a:solidFill>
                <a:latin typeface="Helvetica" pitchFamily="2" charset="0"/>
              </a:rPr>
              <a:t>Cross-Entropy Loss Function</a:t>
            </a:r>
            <a:endParaRPr lang="en-US" sz="2400" dirty="0">
              <a:solidFill>
                <a:srgbClr val="AB00F2"/>
              </a:solidFill>
              <a:latin typeface="Helvetica" pitchFamily="2"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AA4894-3616-3841-A49C-00F6328DA8A9}"/>
                  </a:ext>
                </a:extLst>
              </p:cNvPr>
              <p:cNvSpPr txBox="1"/>
              <p:nvPr/>
            </p:nvSpPr>
            <p:spPr>
              <a:xfrm>
                <a:off x="420173" y="1763906"/>
                <a:ext cx="10899468" cy="4401205"/>
              </a:xfrm>
              <a:prstGeom prst="rect">
                <a:avLst/>
              </a:prstGeom>
              <a:noFill/>
            </p:spPr>
            <p:txBody>
              <a:bodyPr wrap="square" rtlCol="0">
                <a:spAutoFit/>
              </a:bodyPr>
              <a:lstStyle/>
              <a:p>
                <a:r>
                  <a:rPr lang="en-US" sz="2000" dirty="0">
                    <a:solidFill>
                      <a:schemeClr val="bg1"/>
                    </a:solidFill>
                  </a:rPr>
                  <a:t>Assume in our dataset, there are </a:t>
                </a:r>
                <a14:m>
                  <m:oMath xmlns:m="http://schemas.openxmlformats.org/officeDocument/2006/math">
                    <m:r>
                      <a:rPr lang="en-US" sz="2000" b="0" i="1" smtClean="0">
                        <a:solidFill>
                          <a:srgbClr val="FFCC33"/>
                        </a:solidFill>
                        <a:latin typeface="Cambria Math" panose="02040503050406030204" pitchFamily="18" charset="0"/>
                      </a:rPr>
                      <m:t>𝑚</m:t>
                    </m:r>
                  </m:oMath>
                </a14:m>
                <a:r>
                  <a:rPr lang="en-US" sz="2000" dirty="0">
                    <a:solidFill>
                      <a:schemeClr val="bg1"/>
                    </a:solidFill>
                  </a:rPr>
                  <a:t> different datapoints with a dimension of </a:t>
                </a:r>
                <a14:m>
                  <m:oMath xmlns:m="http://schemas.openxmlformats.org/officeDocument/2006/math">
                    <m:r>
                      <a:rPr lang="en-US" sz="2000" b="0" i="1" smtClean="0">
                        <a:solidFill>
                          <a:srgbClr val="FFCC33"/>
                        </a:solidFill>
                        <a:latin typeface="Cambria Math" panose="02040503050406030204" pitchFamily="18" charset="0"/>
                      </a:rPr>
                      <m:t>𝑛</m:t>
                    </m:r>
                  </m:oMath>
                </a14:m>
                <a:r>
                  <a:rPr lang="en-US" sz="2000" dirty="0">
                    <a:solidFill>
                      <a:schemeClr val="bg1"/>
                    </a:solidFill>
                  </a:rPr>
                  <a:t>:</a:t>
                </a:r>
              </a:p>
              <a:p>
                <a:endParaRPr lang="en-US" sz="2000" dirty="0">
                  <a:solidFill>
                    <a:schemeClr val="bg1"/>
                  </a:solidFill>
                </a:endParaRPr>
              </a:p>
              <a:p>
                <a:r>
                  <a:rPr lang="en-US" sz="2000" dirty="0">
                    <a:solidFill>
                      <a:schemeClr val="bg1"/>
                    </a:solidFill>
                  </a:rPr>
                  <a:t>For independent datapoint </a:t>
                </a: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𝑖</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𝑖</m:t>
                        </m:r>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𝑖</m:t>
                        </m:r>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 </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𝑖𝑛</m:t>
                        </m:r>
                      </m:sub>
                    </m:sSub>
                    <m:r>
                      <a:rPr lang="en-US" sz="2000" b="0" i="1" smtClean="0">
                        <a:solidFill>
                          <a:schemeClr val="bg1"/>
                        </a:solidFill>
                        <a:latin typeface="Cambria Math" panose="02040503050406030204" pitchFamily="18" charset="0"/>
                      </a:rPr>
                      <m:t>)</m:t>
                    </m:r>
                  </m:oMath>
                </a14:m>
                <a:r>
                  <a:rPr lang="en-US" sz="2000" dirty="0">
                    <a:solidFill>
                      <a:schemeClr val="bg1"/>
                    </a:solidFill>
                  </a:rPr>
                  <a:t>:</a:t>
                </a: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r>
                  <a:rPr lang="en-US" sz="2000" dirty="0">
                    <a:solidFill>
                      <a:schemeClr val="bg1"/>
                    </a:solidFill>
                  </a:rPr>
                  <a:t>For the entire dataset:</a:t>
                </a: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r>
                  <a:rPr lang="en-US" sz="2000" dirty="0">
                    <a:solidFill>
                      <a:schemeClr val="bg1"/>
                    </a:solidFill>
                  </a:rPr>
                  <a:t>Clearly it has the same form as the Cross-Entropy Loss Function after </a:t>
                </a:r>
                <a:r>
                  <a:rPr lang="en-US" sz="2000" b="1" i="1" dirty="0">
                    <a:solidFill>
                      <a:srgbClr val="FFCC33"/>
                    </a:solidFill>
                  </a:rPr>
                  <a:t>taking average of its opposite</a:t>
                </a:r>
                <a:r>
                  <a:rPr lang="en-US" sz="2000" dirty="0">
                    <a:solidFill>
                      <a:schemeClr val="bg1"/>
                    </a:solidFill>
                  </a:rPr>
                  <a:t>.</a:t>
                </a:r>
              </a:p>
              <a:p>
                <a:endParaRPr lang="en-US" sz="2000" dirty="0">
                  <a:solidFill>
                    <a:schemeClr val="bg1"/>
                  </a:solidFill>
                </a:endParaRPr>
              </a:p>
            </p:txBody>
          </p:sp>
        </mc:Choice>
        <mc:Fallback xmlns="">
          <p:sp>
            <p:nvSpPr>
              <p:cNvPr id="4" name="TextBox 3">
                <a:extLst>
                  <a:ext uri="{FF2B5EF4-FFF2-40B4-BE49-F238E27FC236}">
                    <a16:creationId xmlns:a16="http://schemas.microsoft.com/office/drawing/2014/main" id="{FFAA4894-3616-3841-A49C-00F6328DA8A9}"/>
                  </a:ext>
                </a:extLst>
              </p:cNvPr>
              <p:cNvSpPr txBox="1">
                <a:spLocks noRot="1" noChangeAspect="1" noMove="1" noResize="1" noEditPoints="1" noAdjustHandles="1" noChangeArrowheads="1" noChangeShapeType="1" noTextEdit="1"/>
              </p:cNvSpPr>
              <p:nvPr/>
            </p:nvSpPr>
            <p:spPr>
              <a:xfrm>
                <a:off x="420173" y="1763906"/>
                <a:ext cx="10899468" cy="4401205"/>
              </a:xfrm>
              <a:prstGeom prst="rect">
                <a:avLst/>
              </a:prstGeom>
              <a:blipFill>
                <a:blip r:embed="rId3"/>
                <a:stretch>
                  <a:fillRect l="-698" t="-575"/>
                </a:stretch>
              </a:blipFill>
            </p:spPr>
            <p:txBody>
              <a:bodyPr/>
              <a:lstStyle/>
              <a:p>
                <a:r>
                  <a:rPr lang="en-US">
                    <a:noFill/>
                  </a:rPr>
                  <a:t> </a:t>
                </a:r>
              </a:p>
            </p:txBody>
          </p:sp>
        </mc:Fallback>
      </mc:AlternateContent>
      <p:pic>
        <p:nvPicPr>
          <p:cNvPr id="9" name="Graphic 8">
            <a:extLst>
              <a:ext uri="{FF2B5EF4-FFF2-40B4-BE49-F238E27FC236}">
                <a16:creationId xmlns:a16="http://schemas.microsoft.com/office/drawing/2014/main" id="{2A9E6C95-F04C-784B-82C6-C57BCE00C4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0715" y="3096476"/>
            <a:ext cx="7910569" cy="332524"/>
          </a:xfrm>
          <a:prstGeom prst="rect">
            <a:avLst/>
          </a:prstGeom>
        </p:spPr>
      </p:pic>
      <p:pic>
        <p:nvPicPr>
          <p:cNvPr id="13" name="Graphic 12">
            <a:extLst>
              <a:ext uri="{FF2B5EF4-FFF2-40B4-BE49-F238E27FC236}">
                <a16:creationId xmlns:a16="http://schemas.microsoft.com/office/drawing/2014/main" id="{C375C8BF-4354-8F4C-8791-A87A03A083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23151" y="4396773"/>
            <a:ext cx="8345696" cy="793988"/>
          </a:xfrm>
          <a:prstGeom prst="rect">
            <a:avLst/>
          </a:prstGeom>
        </p:spPr>
      </p:pic>
      <p:sp>
        <p:nvSpPr>
          <p:cNvPr id="8" name="TextBox 7">
            <a:extLst>
              <a:ext uri="{FF2B5EF4-FFF2-40B4-BE49-F238E27FC236}">
                <a16:creationId xmlns:a16="http://schemas.microsoft.com/office/drawing/2014/main" id="{094845B8-8D4C-6746-A2B1-51B54FB767BF}"/>
              </a:ext>
            </a:extLst>
          </p:cNvPr>
          <p:cNvSpPr txBox="1"/>
          <p:nvPr/>
        </p:nvSpPr>
        <p:spPr>
          <a:xfrm>
            <a:off x="420172" y="5938868"/>
            <a:ext cx="10021000" cy="461665"/>
          </a:xfrm>
          <a:prstGeom prst="rect">
            <a:avLst/>
          </a:prstGeom>
          <a:noFill/>
        </p:spPr>
        <p:txBody>
          <a:bodyPr wrap="square">
            <a:spAutoFit/>
          </a:bodyPr>
          <a:lstStyle/>
          <a:p>
            <a:r>
              <a:rPr lang="en-US" sz="2400" i="1" dirty="0">
                <a:solidFill>
                  <a:srgbClr val="FFCC33"/>
                </a:solidFill>
              </a:rPr>
              <a:t>…And it reflects </a:t>
            </a:r>
            <a:r>
              <a:rPr lang="en-US" sz="2400" i="1" dirty="0">
                <a:solidFill>
                  <a:srgbClr val="C00000"/>
                </a:solidFill>
              </a:rPr>
              <a:t>how close</a:t>
            </a:r>
            <a:r>
              <a:rPr lang="en-US" sz="2400" i="1" dirty="0">
                <a:solidFill>
                  <a:srgbClr val="FFCC33"/>
                </a:solidFill>
              </a:rPr>
              <a:t> our model’s prediction is to the real value.</a:t>
            </a:r>
            <a:endParaRPr lang="en-US" sz="2400" dirty="0">
              <a:solidFill>
                <a:srgbClr val="FFCC33"/>
              </a:solidFill>
            </a:endParaRPr>
          </a:p>
        </p:txBody>
      </p:sp>
    </p:spTree>
    <p:extLst>
      <p:ext uri="{BB962C8B-B14F-4D97-AF65-F5344CB8AC3E}">
        <p14:creationId xmlns:p14="http://schemas.microsoft.com/office/powerpoint/2010/main" val="764317293"/>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468FB-3994-844C-838B-76A5CBDF1C6C}"/>
              </a:ext>
            </a:extLst>
          </p:cNvPr>
          <p:cNvSpPr>
            <a:spLocks noGrp="1"/>
          </p:cNvSpPr>
          <p:nvPr>
            <p:ph type="title"/>
          </p:nvPr>
        </p:nvSpPr>
        <p:spPr/>
        <p:txBody>
          <a:bodyPr/>
          <a:lstStyle/>
          <a:p>
            <a:r>
              <a:rPr lang="en-US" dirty="0"/>
              <a:t>Fitting Regression Parameters</a:t>
            </a:r>
          </a:p>
        </p:txBody>
      </p:sp>
      <p:sp>
        <p:nvSpPr>
          <p:cNvPr id="3" name="TextBox 2">
            <a:extLst>
              <a:ext uri="{FF2B5EF4-FFF2-40B4-BE49-F238E27FC236}">
                <a16:creationId xmlns:a16="http://schemas.microsoft.com/office/drawing/2014/main" id="{674D3D77-F9BE-5843-B1D4-82C073C85A20}"/>
              </a:ext>
            </a:extLst>
          </p:cNvPr>
          <p:cNvSpPr txBox="1"/>
          <p:nvPr/>
        </p:nvSpPr>
        <p:spPr>
          <a:xfrm>
            <a:off x="420173" y="1176117"/>
            <a:ext cx="10266744" cy="461665"/>
          </a:xfrm>
          <a:prstGeom prst="rect">
            <a:avLst/>
          </a:prstGeom>
          <a:noFill/>
        </p:spPr>
        <p:txBody>
          <a:bodyPr wrap="square" rtlCol="0">
            <a:spAutoFit/>
          </a:bodyPr>
          <a:lstStyle/>
          <a:p>
            <a:r>
              <a:rPr lang="en-US" altLang="zh-CN" sz="2400" dirty="0">
                <a:solidFill>
                  <a:srgbClr val="AB00F2"/>
                </a:solidFill>
                <a:latin typeface="Helvetica" pitchFamily="2" charset="0"/>
              </a:rPr>
              <a:t>Gradient</a:t>
            </a:r>
            <a:r>
              <a:rPr lang="zh-CN" altLang="en-US" sz="2400" dirty="0">
                <a:solidFill>
                  <a:srgbClr val="AB00F2"/>
                </a:solidFill>
                <a:latin typeface="Helvetica" pitchFamily="2" charset="0"/>
              </a:rPr>
              <a:t> </a:t>
            </a:r>
            <a:r>
              <a:rPr lang="en-US" altLang="zh-CN" sz="2400" dirty="0">
                <a:solidFill>
                  <a:srgbClr val="AB00F2"/>
                </a:solidFill>
                <a:latin typeface="Helvetica" pitchFamily="2" charset="0"/>
              </a:rPr>
              <a:t>Descendent</a:t>
            </a:r>
            <a:r>
              <a:rPr lang="zh-CN" altLang="en-US" sz="2400" dirty="0">
                <a:solidFill>
                  <a:srgbClr val="AB00F2"/>
                </a:solidFill>
                <a:latin typeface="Helvetica" pitchFamily="2" charset="0"/>
              </a:rPr>
              <a:t> </a:t>
            </a:r>
            <a:r>
              <a:rPr lang="en-US" altLang="zh-CN" sz="2400" dirty="0">
                <a:solidFill>
                  <a:srgbClr val="AB00F2"/>
                </a:solidFill>
                <a:latin typeface="Helvetica" pitchFamily="2" charset="0"/>
              </a:rPr>
              <a:t>Method</a:t>
            </a:r>
            <a:endParaRPr lang="en-US" sz="2400" dirty="0">
              <a:solidFill>
                <a:srgbClr val="AB00F2"/>
              </a:solidFill>
              <a:latin typeface="Helvetica" pitchFamily="2" charset="0"/>
            </a:endParaRPr>
          </a:p>
        </p:txBody>
      </p:sp>
      <p:sp>
        <p:nvSpPr>
          <p:cNvPr id="4" name="TextBox 3">
            <a:extLst>
              <a:ext uri="{FF2B5EF4-FFF2-40B4-BE49-F238E27FC236}">
                <a16:creationId xmlns:a16="http://schemas.microsoft.com/office/drawing/2014/main" id="{917256BB-0203-C646-93C7-D16198E20021}"/>
              </a:ext>
            </a:extLst>
          </p:cNvPr>
          <p:cNvSpPr txBox="1"/>
          <p:nvPr/>
        </p:nvSpPr>
        <p:spPr>
          <a:xfrm>
            <a:off x="555584" y="1794076"/>
            <a:ext cx="10266744" cy="1015663"/>
          </a:xfrm>
          <a:prstGeom prst="rect">
            <a:avLst/>
          </a:prstGeom>
          <a:noFill/>
        </p:spPr>
        <p:txBody>
          <a:bodyPr wrap="square" rtlCol="0">
            <a:spAutoFit/>
          </a:bodyPr>
          <a:lstStyle/>
          <a:p>
            <a:r>
              <a:rPr lang="en-US" sz="2000" dirty="0">
                <a:solidFill>
                  <a:schemeClr val="bg1"/>
                </a:solidFill>
              </a:rPr>
              <a:t>Gradient</a:t>
            </a:r>
            <a:r>
              <a:rPr lang="zh-CN" altLang="en-US" sz="2000" dirty="0">
                <a:solidFill>
                  <a:schemeClr val="bg1"/>
                </a:solidFill>
              </a:rPr>
              <a:t> </a:t>
            </a:r>
            <a:r>
              <a:rPr lang="en-US" altLang="zh-CN" sz="2000" dirty="0">
                <a:solidFill>
                  <a:schemeClr val="bg1"/>
                </a:solidFill>
              </a:rPr>
              <a:t>Descendent</a:t>
            </a:r>
            <a:r>
              <a:rPr lang="zh-CN" altLang="en-US" sz="2000" dirty="0">
                <a:solidFill>
                  <a:schemeClr val="bg1"/>
                </a:solidFill>
              </a:rPr>
              <a:t> </a:t>
            </a:r>
            <a:r>
              <a:rPr lang="en-US" altLang="zh-CN" sz="2000" dirty="0">
                <a:solidFill>
                  <a:schemeClr val="bg1"/>
                </a:solidFill>
              </a:rPr>
              <a:t>is an optimization method which </a:t>
            </a:r>
            <a:r>
              <a:rPr lang="en-US" altLang="zh-CN" sz="2000" b="1" i="1" dirty="0">
                <a:solidFill>
                  <a:srgbClr val="FFCC33"/>
                </a:solidFill>
              </a:rPr>
              <a:t>finds the local minimum </a:t>
            </a:r>
            <a:r>
              <a:rPr lang="en-US" altLang="zh-CN" sz="2000" dirty="0">
                <a:solidFill>
                  <a:schemeClr val="bg1"/>
                </a:solidFill>
              </a:rPr>
              <a:t>of one function.</a:t>
            </a:r>
          </a:p>
          <a:p>
            <a:endParaRPr lang="en-US" sz="2000" dirty="0">
              <a:solidFill>
                <a:schemeClr val="bg1"/>
              </a:solidFill>
            </a:endParaRPr>
          </a:p>
          <a:p>
            <a:r>
              <a:rPr lang="en-US" sz="2000" dirty="0">
                <a:solidFill>
                  <a:schemeClr val="bg1"/>
                </a:solidFill>
              </a:rPr>
              <a:t>The principle of Gradient Descendent Method is very similar to </a:t>
            </a:r>
            <a:r>
              <a:rPr lang="en-US" sz="2000" b="1" i="1" dirty="0">
                <a:solidFill>
                  <a:srgbClr val="FFCC33"/>
                </a:solidFill>
              </a:rPr>
              <a:t>mountain climbing</a:t>
            </a:r>
            <a:r>
              <a:rPr lang="en-US" sz="2000" dirty="0">
                <a:solidFill>
                  <a:schemeClr val="bg1"/>
                </a:solidFill>
              </a:rPr>
              <a:t>.</a:t>
            </a:r>
          </a:p>
        </p:txBody>
      </p:sp>
      <p:pic>
        <p:nvPicPr>
          <p:cNvPr id="7" name="Picture 6">
            <a:extLst>
              <a:ext uri="{FF2B5EF4-FFF2-40B4-BE49-F238E27FC236}">
                <a16:creationId xmlns:a16="http://schemas.microsoft.com/office/drawing/2014/main" id="{A98FCA82-BD05-1145-9E8F-C86F381D49BF}"/>
              </a:ext>
            </a:extLst>
          </p:cNvPr>
          <p:cNvPicPr>
            <a:picLocks noChangeAspect="1"/>
          </p:cNvPicPr>
          <p:nvPr/>
        </p:nvPicPr>
        <p:blipFill rotWithShape="1">
          <a:blip r:embed="rId3"/>
          <a:srcRect l="17645" t="10391" r="23532" b="11225"/>
          <a:stretch/>
        </p:blipFill>
        <p:spPr>
          <a:xfrm>
            <a:off x="681708" y="2966033"/>
            <a:ext cx="4424666" cy="2948018"/>
          </a:xfrm>
          <a:prstGeom prst="rect">
            <a:avLst/>
          </a:prstGeom>
        </p:spPr>
      </p:pic>
      <p:sp>
        <p:nvSpPr>
          <p:cNvPr id="8" name="TextBox 7">
            <a:extLst>
              <a:ext uri="{FF2B5EF4-FFF2-40B4-BE49-F238E27FC236}">
                <a16:creationId xmlns:a16="http://schemas.microsoft.com/office/drawing/2014/main" id="{9C850AAD-4990-6D43-8302-A86B09AA18F9}"/>
              </a:ext>
            </a:extLst>
          </p:cNvPr>
          <p:cNvSpPr txBox="1"/>
          <p:nvPr/>
        </p:nvSpPr>
        <p:spPr>
          <a:xfrm>
            <a:off x="5249755" y="3778322"/>
            <a:ext cx="4424666" cy="1323439"/>
          </a:xfrm>
          <a:prstGeom prst="rect">
            <a:avLst/>
          </a:prstGeom>
          <a:noFill/>
        </p:spPr>
        <p:txBody>
          <a:bodyPr wrap="square" rtlCol="0">
            <a:spAutoFit/>
          </a:bodyPr>
          <a:lstStyle/>
          <a:p>
            <a:r>
              <a:rPr lang="en-US" sz="2000" dirty="0">
                <a:solidFill>
                  <a:schemeClr val="bg1"/>
                </a:solidFill>
              </a:rPr>
              <a:t>Gradient</a:t>
            </a:r>
            <a:r>
              <a:rPr lang="zh-CN" altLang="en-US" sz="2000" dirty="0">
                <a:solidFill>
                  <a:schemeClr val="bg1"/>
                </a:solidFill>
              </a:rPr>
              <a:t> </a:t>
            </a:r>
            <a:r>
              <a:rPr lang="en-US" altLang="zh-CN" sz="2000" dirty="0">
                <a:solidFill>
                  <a:schemeClr val="bg1"/>
                </a:solidFill>
              </a:rPr>
              <a:t>Descendent</a:t>
            </a:r>
            <a:r>
              <a:rPr lang="zh-CN" altLang="en-US" sz="2000" dirty="0">
                <a:solidFill>
                  <a:schemeClr val="bg1"/>
                </a:solidFill>
              </a:rPr>
              <a:t> </a:t>
            </a:r>
            <a:r>
              <a:rPr lang="en-US" altLang="zh-CN" sz="2000" dirty="0">
                <a:solidFill>
                  <a:schemeClr val="bg1"/>
                </a:solidFill>
              </a:rPr>
              <a:t>Method is used in many different cases. </a:t>
            </a:r>
          </a:p>
          <a:p>
            <a:r>
              <a:rPr lang="en-US" altLang="zh-CN" sz="2000" dirty="0">
                <a:solidFill>
                  <a:schemeClr val="bg1"/>
                </a:solidFill>
              </a:rPr>
              <a:t>We have discussed its principle and implementation </a:t>
            </a:r>
            <a:r>
              <a:rPr lang="en-US" altLang="zh-CN" sz="2000" b="1" i="1" dirty="0">
                <a:solidFill>
                  <a:srgbClr val="FFCC33"/>
                </a:solidFill>
              </a:rPr>
              <a:t>in the past workshop</a:t>
            </a:r>
            <a:r>
              <a:rPr lang="en-US" altLang="zh-CN" sz="2000" dirty="0">
                <a:solidFill>
                  <a:schemeClr val="bg1"/>
                </a:solidFill>
              </a:rPr>
              <a:t>.</a:t>
            </a:r>
            <a:endParaRPr lang="en-US" sz="2000" dirty="0">
              <a:solidFill>
                <a:schemeClr val="bg1"/>
              </a:solidFill>
            </a:endParaRPr>
          </a:p>
        </p:txBody>
      </p:sp>
    </p:spTree>
    <p:extLst>
      <p:ext uri="{BB962C8B-B14F-4D97-AF65-F5344CB8AC3E}">
        <p14:creationId xmlns:p14="http://schemas.microsoft.com/office/powerpoint/2010/main" val="2019052571"/>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3A12-8D84-804B-95E3-B21D87156FCA}"/>
              </a:ext>
            </a:extLst>
          </p:cNvPr>
          <p:cNvSpPr>
            <a:spLocks noGrp="1"/>
          </p:cNvSpPr>
          <p:nvPr/>
        </p:nvSpPr>
        <p:spPr>
          <a:xfrm>
            <a:off x="838200" y="2766218"/>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0" i="0" kern="1200">
                <a:solidFill>
                  <a:schemeClr val="bg1"/>
                </a:solidFill>
                <a:latin typeface="Avenir Medium" panose="02000503020000020003" pitchFamily="2" charset="0"/>
                <a:ea typeface="+mj-ea"/>
                <a:cs typeface="+mj-cs"/>
              </a:defRPr>
            </a:lvl1pPr>
          </a:lstStyle>
          <a:p>
            <a:r>
              <a:rPr lang="en-US" dirty="0">
                <a:solidFill>
                  <a:schemeClr val="tx1"/>
                </a:solidFill>
              </a:rPr>
              <a:t>Before Showcase</a:t>
            </a:r>
          </a:p>
        </p:txBody>
      </p:sp>
    </p:spTree>
    <p:extLst>
      <p:ext uri="{BB962C8B-B14F-4D97-AF65-F5344CB8AC3E}">
        <p14:creationId xmlns:p14="http://schemas.microsoft.com/office/powerpoint/2010/main" val="381570811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19185-08B9-3144-8BDC-7D4C3BD1F89E}"/>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1930624791"/>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557EF-F79A-7B48-AC68-939C1BCD6CB6}"/>
              </a:ext>
            </a:extLst>
          </p:cNvPr>
          <p:cNvSpPr>
            <a:spLocks noGrp="1"/>
          </p:cNvSpPr>
          <p:nvPr>
            <p:ph type="title"/>
          </p:nvPr>
        </p:nvSpPr>
        <p:spPr>
          <a:xfrm>
            <a:off x="420173" y="18255"/>
            <a:ext cx="5172553" cy="1325563"/>
          </a:xfrm>
        </p:spPr>
        <p:txBody>
          <a:bodyPr>
            <a:normAutofit/>
          </a:bodyPr>
          <a:lstStyle/>
          <a:p>
            <a:r>
              <a:rPr lang="en-US" dirty="0"/>
              <a:t>Additional Definitions</a:t>
            </a:r>
          </a:p>
        </p:txBody>
      </p:sp>
      <p:sp>
        <p:nvSpPr>
          <p:cNvPr id="3" name="TextBox 2">
            <a:extLst>
              <a:ext uri="{FF2B5EF4-FFF2-40B4-BE49-F238E27FC236}">
                <a16:creationId xmlns:a16="http://schemas.microsoft.com/office/drawing/2014/main" id="{074535F2-B5A9-7641-91A8-07C0BBA838F0}"/>
              </a:ext>
            </a:extLst>
          </p:cNvPr>
          <p:cNvSpPr txBox="1"/>
          <p:nvPr/>
        </p:nvSpPr>
        <p:spPr>
          <a:xfrm>
            <a:off x="420173" y="1112985"/>
            <a:ext cx="286528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rgbClr val="AB00F2"/>
                </a:solidFill>
                <a:latin typeface="Helvetica" pitchFamily="2" charset="0"/>
              </a:rPr>
              <a:t>Confusion Matrix</a:t>
            </a:r>
            <a:endParaRPr lang="en-US" sz="2400" dirty="0">
              <a:solidFill>
                <a:srgbClr val="AB00F2"/>
              </a:solidFill>
              <a:latin typeface="Helvetica" pitchFamily="2" charset="0"/>
            </a:endParaRPr>
          </a:p>
        </p:txBody>
      </p:sp>
      <p:sp>
        <p:nvSpPr>
          <p:cNvPr id="5" name="TextBox 4">
            <a:extLst>
              <a:ext uri="{FF2B5EF4-FFF2-40B4-BE49-F238E27FC236}">
                <a16:creationId xmlns:a16="http://schemas.microsoft.com/office/drawing/2014/main" id="{42B91682-7A1B-E14D-963C-107EABD29B76}"/>
              </a:ext>
            </a:extLst>
          </p:cNvPr>
          <p:cNvSpPr txBox="1"/>
          <p:nvPr/>
        </p:nvSpPr>
        <p:spPr>
          <a:xfrm>
            <a:off x="420173" y="1730940"/>
            <a:ext cx="10515600" cy="424731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The confusion matrix is a handy tool to visualize one </a:t>
            </a:r>
          </a:p>
          <a:p>
            <a:r>
              <a:rPr lang="en-US" dirty="0">
                <a:solidFill>
                  <a:schemeClr val="bg1"/>
                </a:solidFill>
              </a:rPr>
              <a:t>model’s performance on a given test dataset.</a:t>
            </a:r>
          </a:p>
          <a:p>
            <a:endParaRPr lang="en-US" dirty="0">
              <a:solidFill>
                <a:schemeClr val="bg1"/>
              </a:solidFill>
            </a:endParaRPr>
          </a:p>
          <a:p>
            <a:r>
              <a:rPr lang="en-US" dirty="0">
                <a:solidFill>
                  <a:schemeClr val="bg1"/>
                </a:solidFill>
              </a:rPr>
              <a:t>It provides more information than classification accuracy:</a:t>
            </a:r>
          </a:p>
          <a:p>
            <a:endParaRPr lang="en-US" i="1" dirty="0">
              <a:solidFill>
                <a:srgbClr val="FFCC33"/>
              </a:solidFill>
            </a:endParaRPr>
          </a:p>
          <a:p>
            <a:r>
              <a:rPr lang="en-US" i="1" dirty="0">
                <a:solidFill>
                  <a:srgbClr val="FFCC33"/>
                </a:solidFill>
              </a:rPr>
              <a:t>Case1: when your data has more than 2 classes, how do</a:t>
            </a:r>
          </a:p>
          <a:p>
            <a:r>
              <a:rPr lang="en-US" i="1" dirty="0">
                <a:solidFill>
                  <a:srgbClr val="FFCC33"/>
                </a:solidFill>
              </a:rPr>
              <a:t>             you know whether all classes are being predicted </a:t>
            </a:r>
          </a:p>
          <a:p>
            <a:r>
              <a:rPr lang="en-US" i="1" dirty="0">
                <a:solidFill>
                  <a:srgbClr val="FFCC33"/>
                </a:solidFill>
              </a:rPr>
              <a:t>             equally well, or not?</a:t>
            </a:r>
          </a:p>
          <a:p>
            <a:endParaRPr lang="en-US" i="1" dirty="0">
              <a:solidFill>
                <a:srgbClr val="FFCC33"/>
              </a:solidFill>
            </a:endParaRPr>
          </a:p>
          <a:p>
            <a:r>
              <a:rPr lang="en-US" i="1" dirty="0">
                <a:solidFill>
                  <a:srgbClr val="FFCC33"/>
                </a:solidFill>
              </a:rPr>
              <a:t>Case2: when your data has an UNEVEN number of classes, </a:t>
            </a:r>
          </a:p>
          <a:p>
            <a:r>
              <a:rPr lang="en-US" i="1" dirty="0">
                <a:solidFill>
                  <a:srgbClr val="FFCC33"/>
                </a:solidFill>
              </a:rPr>
              <a:t>             how do you check if your model just always predict</a:t>
            </a:r>
          </a:p>
          <a:p>
            <a:r>
              <a:rPr lang="en-US" i="1" dirty="0">
                <a:solidFill>
                  <a:srgbClr val="FFCC33"/>
                </a:solidFill>
              </a:rPr>
              <a:t>             the most common class value to get a high accuracy?</a:t>
            </a:r>
          </a:p>
          <a:p>
            <a:endParaRPr lang="en-US" i="1" dirty="0">
              <a:solidFill>
                <a:srgbClr val="FFCC33"/>
              </a:solidFill>
            </a:endParaRPr>
          </a:p>
          <a:p>
            <a:endParaRPr lang="en-US" i="1" dirty="0">
              <a:solidFill>
                <a:srgbClr val="FFCC33"/>
              </a:solidFill>
            </a:endParaRPr>
          </a:p>
          <a:p>
            <a:r>
              <a:rPr lang="en-US" i="1" dirty="0">
                <a:solidFill>
                  <a:srgbClr val="AB00F2"/>
                </a:solidFill>
              </a:rPr>
              <a:t>…digits (classification accuracy) can’t help us, we need matrices.</a:t>
            </a:r>
            <a:endParaRPr lang="en-US" dirty="0">
              <a:solidFill>
                <a:srgbClr val="AB00F2"/>
              </a:solidFill>
            </a:endParaRPr>
          </a:p>
        </p:txBody>
      </p:sp>
      <p:grpSp>
        <p:nvGrpSpPr>
          <p:cNvPr id="4" name="Group 3">
            <a:extLst>
              <a:ext uri="{FF2B5EF4-FFF2-40B4-BE49-F238E27FC236}">
                <a16:creationId xmlns:a16="http://schemas.microsoft.com/office/drawing/2014/main" id="{9AE11123-F3FB-7C49-81FC-0DE9EEEBE4EE}"/>
              </a:ext>
            </a:extLst>
          </p:cNvPr>
          <p:cNvGrpSpPr/>
          <p:nvPr/>
        </p:nvGrpSpPr>
        <p:grpSpPr>
          <a:xfrm>
            <a:off x="6713573" y="1343817"/>
            <a:ext cx="4563167" cy="3900753"/>
            <a:chOff x="6245741" y="1684773"/>
            <a:chExt cx="4563167" cy="3900753"/>
          </a:xfrm>
        </p:grpSpPr>
        <p:sp>
          <p:nvSpPr>
            <p:cNvPr id="7" name="Rectangle 6">
              <a:extLst>
                <a:ext uri="{FF2B5EF4-FFF2-40B4-BE49-F238E27FC236}">
                  <a16:creationId xmlns:a16="http://schemas.microsoft.com/office/drawing/2014/main" id="{86121648-7312-AD4C-89FE-039A36666B7D}"/>
                </a:ext>
              </a:extLst>
            </p:cNvPr>
            <p:cNvSpPr/>
            <p:nvPr/>
          </p:nvSpPr>
          <p:spPr>
            <a:xfrm>
              <a:off x="6879265" y="2158409"/>
              <a:ext cx="1868983" cy="1637414"/>
            </a:xfrm>
            <a:prstGeom prst="rect">
              <a:avLst/>
            </a:prstGeom>
            <a:solidFill>
              <a:schemeClr val="accent6">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8ED888-51EC-E048-A509-5A15479341CC}"/>
                </a:ext>
              </a:extLst>
            </p:cNvPr>
            <p:cNvSpPr/>
            <p:nvPr/>
          </p:nvSpPr>
          <p:spPr>
            <a:xfrm>
              <a:off x="8907302" y="2158409"/>
              <a:ext cx="1868983" cy="1637414"/>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B8EE6A2-288A-924B-B57B-3BA782674AEA}"/>
                </a:ext>
              </a:extLst>
            </p:cNvPr>
            <p:cNvSpPr/>
            <p:nvPr/>
          </p:nvSpPr>
          <p:spPr>
            <a:xfrm>
              <a:off x="6879265" y="3948112"/>
              <a:ext cx="1868983" cy="1637414"/>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83B971-30E6-9948-9A94-17FF8BD04F9C}"/>
                </a:ext>
              </a:extLst>
            </p:cNvPr>
            <p:cNvSpPr/>
            <p:nvPr/>
          </p:nvSpPr>
          <p:spPr>
            <a:xfrm>
              <a:off x="8907302" y="3948112"/>
              <a:ext cx="1868983" cy="1637414"/>
            </a:xfrm>
            <a:prstGeom prst="rect">
              <a:avLst/>
            </a:prstGeom>
            <a:solidFill>
              <a:schemeClr val="accent6">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82240E-EC75-FC47-A954-33CFB6B486BB}"/>
                </a:ext>
              </a:extLst>
            </p:cNvPr>
            <p:cNvSpPr txBox="1"/>
            <p:nvPr/>
          </p:nvSpPr>
          <p:spPr>
            <a:xfrm>
              <a:off x="7563510" y="1684773"/>
              <a:ext cx="236947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i="1" dirty="0">
                  <a:solidFill>
                    <a:srgbClr val="FFCC33"/>
                  </a:solidFill>
                </a:rPr>
                <a:t>Actual values</a:t>
              </a:r>
              <a:endParaRPr lang="en-US" dirty="0">
                <a:solidFill>
                  <a:schemeClr val="bg1"/>
                </a:solidFill>
              </a:endParaRPr>
            </a:p>
          </p:txBody>
        </p:sp>
        <p:sp>
          <p:nvSpPr>
            <p:cNvPr id="12" name="TextBox 11">
              <a:extLst>
                <a:ext uri="{FF2B5EF4-FFF2-40B4-BE49-F238E27FC236}">
                  <a16:creationId xmlns:a16="http://schemas.microsoft.com/office/drawing/2014/main" id="{7C688AE5-F930-4B48-A7E0-E75DB3ACFE0B}"/>
                </a:ext>
              </a:extLst>
            </p:cNvPr>
            <p:cNvSpPr txBox="1"/>
            <p:nvPr/>
          </p:nvSpPr>
          <p:spPr>
            <a:xfrm rot="16200000">
              <a:off x="5245669" y="3764464"/>
              <a:ext cx="236947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i="1" dirty="0">
                  <a:solidFill>
                    <a:srgbClr val="FFCC33"/>
                  </a:solidFill>
                </a:rPr>
                <a:t>Predicted Values</a:t>
              </a:r>
              <a:endParaRPr lang="en-US" dirty="0">
                <a:solidFill>
                  <a:schemeClr val="bg1"/>
                </a:solidFill>
              </a:endParaRPr>
            </a:p>
          </p:txBody>
        </p:sp>
        <p:sp>
          <p:nvSpPr>
            <p:cNvPr id="13" name="TextBox 12">
              <a:extLst>
                <a:ext uri="{FF2B5EF4-FFF2-40B4-BE49-F238E27FC236}">
                  <a16:creationId xmlns:a16="http://schemas.microsoft.com/office/drawing/2014/main" id="{0F147602-9B97-3E4D-9A5C-A9A138E02512}"/>
                </a:ext>
              </a:extLst>
            </p:cNvPr>
            <p:cNvSpPr txBox="1"/>
            <p:nvPr/>
          </p:nvSpPr>
          <p:spPr>
            <a:xfrm>
              <a:off x="6879265" y="2597014"/>
              <a:ext cx="1901606" cy="830997"/>
            </a:xfrm>
            <a:prstGeom prst="rect">
              <a:avLst/>
            </a:prstGeom>
            <a:noFill/>
          </p:spPr>
          <p:txBody>
            <a:bodyPr wrap="square" rtlCol="0">
              <a:spAutoFit/>
            </a:bodyPr>
            <a:lstStyle/>
            <a:p>
              <a:pPr algn="ctr"/>
              <a:r>
                <a:rPr lang="en-US" sz="1600" dirty="0">
                  <a:solidFill>
                    <a:srgbClr val="FFCC33"/>
                  </a:solidFill>
                </a:rPr>
                <a:t>TP:</a:t>
              </a:r>
            </a:p>
            <a:p>
              <a:pPr algn="ctr"/>
              <a:r>
                <a:rPr lang="en-US" sz="1600" dirty="0">
                  <a:solidFill>
                    <a:srgbClr val="FFCC33"/>
                  </a:solidFill>
                </a:rPr>
                <a:t>Predicted = Positive</a:t>
              </a:r>
            </a:p>
            <a:p>
              <a:pPr algn="ctr"/>
              <a:r>
                <a:rPr lang="en-US" sz="1600" dirty="0">
                  <a:solidFill>
                    <a:srgbClr val="FFCC33"/>
                  </a:solidFill>
                </a:rPr>
                <a:t>Reality = Positive</a:t>
              </a:r>
            </a:p>
          </p:txBody>
        </p:sp>
        <p:sp>
          <p:nvSpPr>
            <p:cNvPr id="14" name="TextBox 13">
              <a:extLst>
                <a:ext uri="{FF2B5EF4-FFF2-40B4-BE49-F238E27FC236}">
                  <a16:creationId xmlns:a16="http://schemas.microsoft.com/office/drawing/2014/main" id="{2BECE2E4-7813-E145-BB96-221630470EC0}"/>
                </a:ext>
              </a:extLst>
            </p:cNvPr>
            <p:cNvSpPr txBox="1"/>
            <p:nvPr/>
          </p:nvSpPr>
          <p:spPr>
            <a:xfrm>
              <a:off x="8874679" y="2597014"/>
              <a:ext cx="1901606" cy="830997"/>
            </a:xfrm>
            <a:prstGeom prst="rect">
              <a:avLst/>
            </a:prstGeom>
            <a:noFill/>
          </p:spPr>
          <p:txBody>
            <a:bodyPr wrap="square" rtlCol="0">
              <a:spAutoFit/>
            </a:bodyPr>
            <a:lstStyle/>
            <a:p>
              <a:pPr algn="ctr"/>
              <a:r>
                <a:rPr lang="en-US" sz="1600" dirty="0">
                  <a:solidFill>
                    <a:srgbClr val="FFCC33"/>
                  </a:solidFill>
                </a:rPr>
                <a:t>FP:</a:t>
              </a:r>
            </a:p>
            <a:p>
              <a:pPr algn="ctr"/>
              <a:r>
                <a:rPr lang="en-US" sz="1600" dirty="0">
                  <a:solidFill>
                    <a:srgbClr val="FFCC33"/>
                  </a:solidFill>
                </a:rPr>
                <a:t>Predicted = positive</a:t>
              </a:r>
            </a:p>
            <a:p>
              <a:pPr algn="ctr"/>
              <a:r>
                <a:rPr lang="en-US" sz="1600" dirty="0">
                  <a:solidFill>
                    <a:srgbClr val="FFCC33"/>
                  </a:solidFill>
                </a:rPr>
                <a:t>Reality = Negative</a:t>
              </a:r>
            </a:p>
          </p:txBody>
        </p:sp>
        <p:sp>
          <p:nvSpPr>
            <p:cNvPr id="15" name="TextBox 12">
              <a:extLst>
                <a:ext uri="{FF2B5EF4-FFF2-40B4-BE49-F238E27FC236}">
                  <a16:creationId xmlns:a16="http://schemas.microsoft.com/office/drawing/2014/main" id="{0F147602-9B97-3E4D-9A5C-A9A138E02512}"/>
                </a:ext>
              </a:extLst>
            </p:cNvPr>
            <p:cNvSpPr txBox="1"/>
            <p:nvPr/>
          </p:nvSpPr>
          <p:spPr>
            <a:xfrm>
              <a:off x="6879265" y="4351320"/>
              <a:ext cx="1901606"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rgbClr val="FFCC33"/>
                  </a:solidFill>
                </a:rPr>
                <a:t>FN:</a:t>
              </a:r>
            </a:p>
            <a:p>
              <a:pPr algn="ctr"/>
              <a:r>
                <a:rPr lang="en-US" sz="1600" dirty="0">
                  <a:solidFill>
                    <a:srgbClr val="FFCC33"/>
                  </a:solidFill>
                </a:rPr>
                <a:t>Predicted = Negative</a:t>
              </a:r>
            </a:p>
            <a:p>
              <a:pPr algn="ctr"/>
              <a:r>
                <a:rPr lang="en-US" sz="1600" dirty="0">
                  <a:solidFill>
                    <a:srgbClr val="FFCC33"/>
                  </a:solidFill>
                </a:rPr>
                <a:t>Reality = Positive</a:t>
              </a:r>
            </a:p>
          </p:txBody>
        </p:sp>
        <p:sp>
          <p:nvSpPr>
            <p:cNvPr id="16" name="TextBox 15">
              <a:extLst>
                <a:ext uri="{FF2B5EF4-FFF2-40B4-BE49-F238E27FC236}">
                  <a16:creationId xmlns:a16="http://schemas.microsoft.com/office/drawing/2014/main" id="{C7A6062F-9EE7-0940-B551-81069DCD1EE0}"/>
                </a:ext>
              </a:extLst>
            </p:cNvPr>
            <p:cNvSpPr txBox="1"/>
            <p:nvPr/>
          </p:nvSpPr>
          <p:spPr>
            <a:xfrm>
              <a:off x="8907302" y="4351320"/>
              <a:ext cx="1901606" cy="830997"/>
            </a:xfrm>
            <a:prstGeom prst="rect">
              <a:avLst/>
            </a:prstGeom>
            <a:noFill/>
          </p:spPr>
          <p:txBody>
            <a:bodyPr wrap="square" rtlCol="0">
              <a:spAutoFit/>
            </a:bodyPr>
            <a:lstStyle/>
            <a:p>
              <a:pPr algn="ctr"/>
              <a:r>
                <a:rPr lang="en-US" sz="1600" dirty="0">
                  <a:solidFill>
                    <a:srgbClr val="FFCC33"/>
                  </a:solidFill>
                </a:rPr>
                <a:t>TN:</a:t>
              </a:r>
            </a:p>
            <a:p>
              <a:pPr algn="ctr"/>
              <a:r>
                <a:rPr lang="en-US" sz="1600" dirty="0">
                  <a:solidFill>
                    <a:srgbClr val="FFCC33"/>
                  </a:solidFill>
                </a:rPr>
                <a:t>Predicted = Negative</a:t>
              </a:r>
            </a:p>
            <a:p>
              <a:pPr algn="ctr"/>
              <a:r>
                <a:rPr lang="en-US" sz="1600" dirty="0">
                  <a:solidFill>
                    <a:srgbClr val="FFCC33"/>
                  </a:solidFill>
                </a:rPr>
                <a:t>Reality = Negative</a:t>
              </a:r>
            </a:p>
          </p:txBody>
        </p:sp>
      </p:grpSp>
      <p:sp>
        <p:nvSpPr>
          <p:cNvPr id="17" name="TextBox 16">
            <a:extLst>
              <a:ext uri="{FF2B5EF4-FFF2-40B4-BE49-F238E27FC236}">
                <a16:creationId xmlns:a16="http://schemas.microsoft.com/office/drawing/2014/main" id="{2BAF8C7C-BC05-BB4E-A45D-3F26DEA1E48E}"/>
              </a:ext>
            </a:extLst>
          </p:cNvPr>
          <p:cNvSpPr txBox="1"/>
          <p:nvPr/>
        </p:nvSpPr>
        <p:spPr>
          <a:xfrm>
            <a:off x="8211435" y="5396858"/>
            <a:ext cx="226215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i="1" dirty="0">
                <a:solidFill>
                  <a:schemeClr val="bg1"/>
                </a:solidFill>
              </a:rPr>
              <a:t>Def</a:t>
            </a:r>
            <a:r>
              <a:rPr lang="zh-CN" altLang="en-US" sz="1600" i="1" dirty="0">
                <a:solidFill>
                  <a:schemeClr val="bg1"/>
                </a:solidFill>
              </a:rPr>
              <a:t> </a:t>
            </a:r>
            <a:r>
              <a:rPr lang="en-US" altLang="zh-CN" sz="1600" i="1" dirty="0">
                <a:solidFill>
                  <a:schemeClr val="bg1"/>
                </a:solidFill>
              </a:rPr>
              <a:t>of</a:t>
            </a:r>
            <a:r>
              <a:rPr lang="zh-CN" altLang="en-US" sz="1600" i="1" dirty="0">
                <a:solidFill>
                  <a:schemeClr val="bg1"/>
                </a:solidFill>
              </a:rPr>
              <a:t> </a:t>
            </a:r>
            <a:r>
              <a:rPr lang="en-US" altLang="zh-CN" sz="1600" i="1" dirty="0">
                <a:solidFill>
                  <a:schemeClr val="bg1"/>
                </a:solidFill>
              </a:rPr>
              <a:t>Confusion</a:t>
            </a:r>
            <a:r>
              <a:rPr lang="zh-CN" altLang="en-US" sz="1600" i="1" dirty="0">
                <a:solidFill>
                  <a:schemeClr val="bg1"/>
                </a:solidFill>
              </a:rPr>
              <a:t> </a:t>
            </a:r>
            <a:r>
              <a:rPr lang="en-US" altLang="zh-CN" sz="1600" i="1" dirty="0">
                <a:solidFill>
                  <a:schemeClr val="bg1"/>
                </a:solidFill>
              </a:rPr>
              <a:t>Matrix</a:t>
            </a:r>
            <a:r>
              <a:rPr lang="zh-CN" altLang="en-US" sz="1600" i="1" dirty="0">
                <a:solidFill>
                  <a:schemeClr val="bg1"/>
                </a:solidFill>
              </a:rPr>
              <a:t> </a:t>
            </a:r>
            <a:r>
              <a:rPr lang="en-US" altLang="zh-CN" sz="1600" i="1" dirty="0">
                <a:solidFill>
                  <a:schemeClr val="bg1"/>
                </a:solidFill>
              </a:rPr>
              <a:t>(2</a:t>
            </a:r>
            <a:r>
              <a:rPr lang="zh-CN" altLang="en-US" sz="1600" i="1" dirty="0">
                <a:solidFill>
                  <a:schemeClr val="bg1"/>
                </a:solidFill>
              </a:rPr>
              <a:t> </a:t>
            </a:r>
            <a:r>
              <a:rPr lang="en-US" altLang="zh-CN" sz="1600" i="1" dirty="0">
                <a:solidFill>
                  <a:schemeClr val="bg1"/>
                </a:solidFill>
              </a:rPr>
              <a:t>classes)</a:t>
            </a:r>
            <a:endParaRPr lang="en-US" sz="1600" dirty="0">
              <a:solidFill>
                <a:schemeClr val="bg1"/>
              </a:solidFill>
            </a:endParaRPr>
          </a:p>
        </p:txBody>
      </p:sp>
    </p:spTree>
    <p:extLst>
      <p:ext uri="{BB962C8B-B14F-4D97-AF65-F5344CB8AC3E}">
        <p14:creationId xmlns:p14="http://schemas.microsoft.com/office/powerpoint/2010/main" val="2561583133"/>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557EF-F79A-7B48-AC68-939C1BCD6CB6}"/>
              </a:ext>
            </a:extLst>
          </p:cNvPr>
          <p:cNvSpPr>
            <a:spLocks noGrp="1"/>
          </p:cNvSpPr>
          <p:nvPr>
            <p:ph type="title"/>
          </p:nvPr>
        </p:nvSpPr>
        <p:spPr>
          <a:xfrm>
            <a:off x="420173" y="18255"/>
            <a:ext cx="5172553" cy="1325563"/>
          </a:xfrm>
        </p:spPr>
        <p:txBody>
          <a:bodyPr>
            <a:normAutofit/>
          </a:bodyPr>
          <a:lstStyle/>
          <a:p>
            <a:r>
              <a:rPr lang="en-US" dirty="0"/>
              <a:t>Additional Definitions</a:t>
            </a:r>
          </a:p>
        </p:txBody>
      </p:sp>
      <p:sp>
        <p:nvSpPr>
          <p:cNvPr id="3" name="TextBox 2">
            <a:extLst>
              <a:ext uri="{FF2B5EF4-FFF2-40B4-BE49-F238E27FC236}">
                <a16:creationId xmlns:a16="http://schemas.microsoft.com/office/drawing/2014/main" id="{074535F2-B5A9-7641-91A8-07C0BBA838F0}"/>
              </a:ext>
            </a:extLst>
          </p:cNvPr>
          <p:cNvSpPr txBox="1"/>
          <p:nvPr/>
        </p:nvSpPr>
        <p:spPr>
          <a:xfrm>
            <a:off x="420173" y="1112985"/>
            <a:ext cx="286528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rgbClr val="AB00F2"/>
                </a:solidFill>
                <a:latin typeface="Helvetica" pitchFamily="2" charset="0"/>
              </a:rPr>
              <a:t>Confusion Matrix</a:t>
            </a:r>
            <a:endParaRPr lang="en-US" sz="2400" dirty="0">
              <a:solidFill>
                <a:srgbClr val="AB00F2"/>
              </a:solidFill>
              <a:latin typeface="Helvetica" pitchFamily="2" charset="0"/>
            </a:endParaRPr>
          </a:p>
        </p:txBody>
      </p:sp>
      <p:sp>
        <p:nvSpPr>
          <p:cNvPr id="5" name="TextBox 4">
            <a:extLst>
              <a:ext uri="{FF2B5EF4-FFF2-40B4-BE49-F238E27FC236}">
                <a16:creationId xmlns:a16="http://schemas.microsoft.com/office/drawing/2014/main" id="{42B91682-7A1B-E14D-963C-107EABD29B76}"/>
              </a:ext>
            </a:extLst>
          </p:cNvPr>
          <p:cNvSpPr txBox="1"/>
          <p:nvPr/>
        </p:nvSpPr>
        <p:spPr>
          <a:xfrm>
            <a:off x="420172" y="1719801"/>
            <a:ext cx="105156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solidFill>
                  <a:srgbClr val="FFCC33"/>
                </a:solidFill>
              </a:rPr>
              <a:t>Case1: when your data has more than 2 classes, how do you know whether </a:t>
            </a:r>
          </a:p>
          <a:p>
            <a:r>
              <a:rPr lang="en-US" i="1" dirty="0">
                <a:solidFill>
                  <a:srgbClr val="FFCC33"/>
                </a:solidFill>
              </a:rPr>
              <a:t>             all classes are being predicted equally well, or not?</a:t>
            </a:r>
          </a:p>
        </p:txBody>
      </p:sp>
      <p:grpSp>
        <p:nvGrpSpPr>
          <p:cNvPr id="17" name="Group 16">
            <a:extLst>
              <a:ext uri="{FF2B5EF4-FFF2-40B4-BE49-F238E27FC236}">
                <a16:creationId xmlns:a16="http://schemas.microsoft.com/office/drawing/2014/main" id="{1F9039B9-5D99-AD41-A242-5CC275BBEF52}"/>
              </a:ext>
            </a:extLst>
          </p:cNvPr>
          <p:cNvGrpSpPr/>
          <p:nvPr/>
        </p:nvGrpSpPr>
        <p:grpSpPr>
          <a:xfrm>
            <a:off x="420173" y="2489738"/>
            <a:ext cx="4563167" cy="3878581"/>
            <a:chOff x="420173" y="2489738"/>
            <a:chExt cx="4563167" cy="3878581"/>
          </a:xfrm>
        </p:grpSpPr>
        <p:sp>
          <p:nvSpPr>
            <p:cNvPr id="7" name="Rectangle 6">
              <a:extLst>
                <a:ext uri="{FF2B5EF4-FFF2-40B4-BE49-F238E27FC236}">
                  <a16:creationId xmlns:a16="http://schemas.microsoft.com/office/drawing/2014/main" id="{86121648-7312-AD4C-89FE-039A36666B7D}"/>
                </a:ext>
              </a:extLst>
            </p:cNvPr>
            <p:cNvSpPr/>
            <p:nvPr/>
          </p:nvSpPr>
          <p:spPr>
            <a:xfrm>
              <a:off x="1053697" y="2929027"/>
              <a:ext cx="1868983" cy="1637414"/>
            </a:xfrm>
            <a:prstGeom prst="rect">
              <a:avLst/>
            </a:prstGeom>
            <a:solidFill>
              <a:schemeClr val="accent6">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8ED888-51EC-E048-A509-5A15479341CC}"/>
                </a:ext>
              </a:extLst>
            </p:cNvPr>
            <p:cNvSpPr/>
            <p:nvPr/>
          </p:nvSpPr>
          <p:spPr>
            <a:xfrm>
              <a:off x="1053697" y="4730905"/>
              <a:ext cx="1868983" cy="1637414"/>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B8EE6A2-288A-924B-B57B-3BA782674AEA}"/>
                </a:ext>
              </a:extLst>
            </p:cNvPr>
            <p:cNvSpPr/>
            <p:nvPr/>
          </p:nvSpPr>
          <p:spPr>
            <a:xfrm>
              <a:off x="3076474" y="2939832"/>
              <a:ext cx="1868983" cy="1637414"/>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83B971-30E6-9948-9A94-17FF8BD04F9C}"/>
                </a:ext>
              </a:extLst>
            </p:cNvPr>
            <p:cNvSpPr/>
            <p:nvPr/>
          </p:nvSpPr>
          <p:spPr>
            <a:xfrm>
              <a:off x="3081734" y="4718730"/>
              <a:ext cx="1868983" cy="1637414"/>
            </a:xfrm>
            <a:prstGeom prst="rect">
              <a:avLst/>
            </a:prstGeom>
            <a:solidFill>
              <a:schemeClr val="accent6">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82240E-EC75-FC47-A954-33CFB6B486BB}"/>
                </a:ext>
              </a:extLst>
            </p:cNvPr>
            <p:cNvSpPr txBox="1"/>
            <p:nvPr/>
          </p:nvSpPr>
          <p:spPr>
            <a:xfrm>
              <a:off x="1737942" y="2489738"/>
              <a:ext cx="236947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schemeClr val="bg1"/>
                </a:solidFill>
              </a:endParaRPr>
            </a:p>
          </p:txBody>
        </p:sp>
        <p:sp>
          <p:nvSpPr>
            <p:cNvPr id="12" name="TextBox 11">
              <a:extLst>
                <a:ext uri="{FF2B5EF4-FFF2-40B4-BE49-F238E27FC236}">
                  <a16:creationId xmlns:a16="http://schemas.microsoft.com/office/drawing/2014/main" id="{7C688AE5-F930-4B48-A7E0-E75DB3ACFE0B}"/>
                </a:ext>
              </a:extLst>
            </p:cNvPr>
            <p:cNvSpPr txBox="1"/>
            <p:nvPr/>
          </p:nvSpPr>
          <p:spPr>
            <a:xfrm rot="16200000">
              <a:off x="-579899" y="4535081"/>
              <a:ext cx="236947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i="1" dirty="0">
                  <a:solidFill>
                    <a:srgbClr val="FFCC33"/>
                  </a:solidFill>
                </a:rPr>
                <a:t>Actual Values</a:t>
              </a:r>
              <a:endParaRPr lang="en-US" dirty="0">
                <a:solidFill>
                  <a:schemeClr val="bg1"/>
                </a:solidFill>
              </a:endParaRPr>
            </a:p>
          </p:txBody>
        </p:sp>
        <p:sp>
          <p:nvSpPr>
            <p:cNvPr id="13" name="TextBox 12">
              <a:extLst>
                <a:ext uri="{FF2B5EF4-FFF2-40B4-BE49-F238E27FC236}">
                  <a16:creationId xmlns:a16="http://schemas.microsoft.com/office/drawing/2014/main" id="{0F147602-9B97-3E4D-9A5C-A9A138E02512}"/>
                </a:ext>
              </a:extLst>
            </p:cNvPr>
            <p:cNvSpPr txBox="1"/>
            <p:nvPr/>
          </p:nvSpPr>
          <p:spPr>
            <a:xfrm>
              <a:off x="1053697" y="3367632"/>
              <a:ext cx="1901606" cy="830997"/>
            </a:xfrm>
            <a:prstGeom prst="rect">
              <a:avLst/>
            </a:prstGeom>
            <a:noFill/>
          </p:spPr>
          <p:txBody>
            <a:bodyPr wrap="square" rtlCol="0">
              <a:spAutoFit/>
            </a:bodyPr>
            <a:lstStyle/>
            <a:p>
              <a:pPr algn="ctr"/>
              <a:r>
                <a:rPr lang="en-US" sz="1600" dirty="0">
                  <a:solidFill>
                    <a:srgbClr val="FFCC33"/>
                  </a:solidFill>
                </a:rPr>
                <a:t>TP:</a:t>
              </a:r>
            </a:p>
            <a:p>
              <a:pPr algn="ctr"/>
              <a:r>
                <a:rPr lang="en-US" sz="1600" dirty="0">
                  <a:solidFill>
                    <a:srgbClr val="FFCC33"/>
                  </a:solidFill>
                </a:rPr>
                <a:t>Predicted = Positive</a:t>
              </a:r>
            </a:p>
            <a:p>
              <a:pPr algn="ctr"/>
              <a:r>
                <a:rPr lang="en-US" sz="1600" dirty="0">
                  <a:solidFill>
                    <a:srgbClr val="FFCC33"/>
                  </a:solidFill>
                </a:rPr>
                <a:t>Reality = Positive</a:t>
              </a:r>
            </a:p>
          </p:txBody>
        </p:sp>
        <p:sp>
          <p:nvSpPr>
            <p:cNvPr id="14" name="TextBox 13">
              <a:extLst>
                <a:ext uri="{FF2B5EF4-FFF2-40B4-BE49-F238E27FC236}">
                  <a16:creationId xmlns:a16="http://schemas.microsoft.com/office/drawing/2014/main" id="{2BECE2E4-7813-E145-BB96-221630470EC0}"/>
                </a:ext>
              </a:extLst>
            </p:cNvPr>
            <p:cNvSpPr txBox="1"/>
            <p:nvPr/>
          </p:nvSpPr>
          <p:spPr>
            <a:xfrm>
              <a:off x="1037386" y="5126978"/>
              <a:ext cx="1901606" cy="830997"/>
            </a:xfrm>
            <a:prstGeom prst="rect">
              <a:avLst/>
            </a:prstGeom>
            <a:noFill/>
          </p:spPr>
          <p:txBody>
            <a:bodyPr wrap="square" rtlCol="0">
              <a:spAutoFit/>
            </a:bodyPr>
            <a:lstStyle/>
            <a:p>
              <a:pPr algn="ctr"/>
              <a:r>
                <a:rPr lang="en-US" sz="1600" dirty="0">
                  <a:solidFill>
                    <a:srgbClr val="FFCC33"/>
                  </a:solidFill>
                </a:rPr>
                <a:t>FP:</a:t>
              </a:r>
            </a:p>
            <a:p>
              <a:pPr algn="ctr"/>
              <a:r>
                <a:rPr lang="en-US" sz="1600" dirty="0">
                  <a:solidFill>
                    <a:srgbClr val="FFCC33"/>
                  </a:solidFill>
                </a:rPr>
                <a:t>Predicted = positive</a:t>
              </a:r>
            </a:p>
            <a:p>
              <a:pPr algn="ctr"/>
              <a:r>
                <a:rPr lang="en-US" sz="1600" dirty="0">
                  <a:solidFill>
                    <a:srgbClr val="FFCC33"/>
                  </a:solidFill>
                </a:rPr>
                <a:t>Reality = Negative</a:t>
              </a:r>
            </a:p>
          </p:txBody>
        </p:sp>
        <p:sp>
          <p:nvSpPr>
            <p:cNvPr id="15" name="TextBox 12">
              <a:extLst>
                <a:ext uri="{FF2B5EF4-FFF2-40B4-BE49-F238E27FC236}">
                  <a16:creationId xmlns:a16="http://schemas.microsoft.com/office/drawing/2014/main" id="{0F147602-9B97-3E4D-9A5C-A9A138E02512}"/>
                </a:ext>
              </a:extLst>
            </p:cNvPr>
            <p:cNvSpPr txBox="1"/>
            <p:nvPr/>
          </p:nvSpPr>
          <p:spPr>
            <a:xfrm>
              <a:off x="3076474" y="3364306"/>
              <a:ext cx="1901606"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rgbClr val="FFCC33"/>
                  </a:solidFill>
                </a:rPr>
                <a:t>FN:</a:t>
              </a:r>
            </a:p>
            <a:p>
              <a:pPr algn="ctr"/>
              <a:r>
                <a:rPr lang="en-US" sz="1600" dirty="0">
                  <a:solidFill>
                    <a:srgbClr val="FFCC33"/>
                  </a:solidFill>
                </a:rPr>
                <a:t>Predicted = Negative</a:t>
              </a:r>
            </a:p>
            <a:p>
              <a:pPr algn="ctr"/>
              <a:r>
                <a:rPr lang="en-US" sz="1600" dirty="0">
                  <a:solidFill>
                    <a:srgbClr val="FFCC33"/>
                  </a:solidFill>
                </a:rPr>
                <a:t>Reality = Positive</a:t>
              </a:r>
            </a:p>
          </p:txBody>
        </p:sp>
        <p:sp>
          <p:nvSpPr>
            <p:cNvPr id="16" name="TextBox 15">
              <a:extLst>
                <a:ext uri="{FF2B5EF4-FFF2-40B4-BE49-F238E27FC236}">
                  <a16:creationId xmlns:a16="http://schemas.microsoft.com/office/drawing/2014/main" id="{C7A6062F-9EE7-0940-B551-81069DCD1EE0}"/>
                </a:ext>
              </a:extLst>
            </p:cNvPr>
            <p:cNvSpPr txBox="1"/>
            <p:nvPr/>
          </p:nvSpPr>
          <p:spPr>
            <a:xfrm>
              <a:off x="3081734" y="5121938"/>
              <a:ext cx="1901606" cy="830997"/>
            </a:xfrm>
            <a:prstGeom prst="rect">
              <a:avLst/>
            </a:prstGeom>
            <a:noFill/>
          </p:spPr>
          <p:txBody>
            <a:bodyPr wrap="square" rtlCol="0">
              <a:spAutoFit/>
            </a:bodyPr>
            <a:lstStyle/>
            <a:p>
              <a:pPr algn="ctr"/>
              <a:r>
                <a:rPr lang="en-US" sz="1600" dirty="0">
                  <a:solidFill>
                    <a:srgbClr val="FFCC33"/>
                  </a:solidFill>
                </a:rPr>
                <a:t>TN:</a:t>
              </a:r>
            </a:p>
            <a:p>
              <a:pPr algn="ctr"/>
              <a:r>
                <a:rPr lang="en-US" sz="1600" dirty="0">
                  <a:solidFill>
                    <a:srgbClr val="FFCC33"/>
                  </a:solidFill>
                </a:rPr>
                <a:t>Predicted = Negative</a:t>
              </a:r>
            </a:p>
            <a:p>
              <a:pPr algn="ctr"/>
              <a:r>
                <a:rPr lang="en-US" sz="1600" dirty="0">
                  <a:solidFill>
                    <a:srgbClr val="FFCC33"/>
                  </a:solidFill>
                </a:rPr>
                <a:t>Reality = Negative</a:t>
              </a:r>
            </a:p>
          </p:txBody>
        </p:sp>
      </p:grpSp>
      <p:cxnSp>
        <p:nvCxnSpPr>
          <p:cNvPr id="18" name="Straight Arrow Connector 17">
            <a:extLst>
              <a:ext uri="{FF2B5EF4-FFF2-40B4-BE49-F238E27FC236}">
                <a16:creationId xmlns:a16="http://schemas.microsoft.com/office/drawing/2014/main" id="{DC340C1F-5C2C-0B46-BDF1-B5B78F77D61C}"/>
              </a:ext>
            </a:extLst>
          </p:cNvPr>
          <p:cNvCxnSpPr>
            <a:cxnSpLocks/>
          </p:cNvCxnSpPr>
          <p:nvPr/>
        </p:nvCxnSpPr>
        <p:spPr>
          <a:xfrm rot="5400000" flipV="1">
            <a:off x="5599831" y="3503113"/>
            <a:ext cx="0" cy="489587"/>
          </a:xfrm>
          <a:prstGeom prst="straightConnector1">
            <a:avLst/>
          </a:prstGeom>
          <a:ln w="63500">
            <a:solidFill>
              <a:srgbClr val="FFCC3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2837F66-B2F2-B440-8952-F35E443AF4C1}"/>
              </a:ext>
            </a:extLst>
          </p:cNvPr>
          <p:cNvCxnSpPr>
            <a:cxnSpLocks/>
          </p:cNvCxnSpPr>
          <p:nvPr/>
        </p:nvCxnSpPr>
        <p:spPr>
          <a:xfrm rot="5400000" flipV="1">
            <a:off x="5599832" y="5292927"/>
            <a:ext cx="0" cy="489587"/>
          </a:xfrm>
          <a:prstGeom prst="straightConnector1">
            <a:avLst/>
          </a:prstGeom>
          <a:ln w="63500">
            <a:solidFill>
              <a:srgbClr val="FFCC33"/>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71DB48B-D65C-7440-A723-9CA3271F4F3B}"/>
              </a:ext>
            </a:extLst>
          </p:cNvPr>
          <p:cNvSpPr txBox="1"/>
          <p:nvPr/>
        </p:nvSpPr>
        <p:spPr>
          <a:xfrm>
            <a:off x="6248945" y="2452880"/>
            <a:ext cx="2369475"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i="1" dirty="0">
                <a:solidFill>
                  <a:srgbClr val="FFCC33"/>
                </a:solidFill>
              </a:rPr>
              <a:t>Prediction Accuracy of each category</a:t>
            </a:r>
            <a:endParaRPr lang="en-US" dirty="0">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710A1E-50F1-804C-95E9-AE41682314AC}"/>
                  </a:ext>
                </a:extLst>
              </p:cNvPr>
              <p:cNvSpPr txBox="1"/>
              <p:nvPr/>
            </p:nvSpPr>
            <p:spPr>
              <a:xfrm>
                <a:off x="6714325" y="3367632"/>
                <a:ext cx="1436177" cy="8138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solidFill>
                                <a:schemeClr val="bg1"/>
                              </a:solidFill>
                              <a:latin typeface="Cambria Math" panose="02040503050406030204" pitchFamily="18" charset="0"/>
                            </a:rPr>
                          </m:ctrlPr>
                        </m:fPr>
                        <m:num>
                          <m:r>
                            <a:rPr lang="en-US" sz="2800" b="0" i="1" smtClean="0">
                              <a:solidFill>
                                <a:schemeClr val="bg1"/>
                              </a:solidFill>
                              <a:latin typeface="Cambria Math" panose="02040503050406030204" pitchFamily="18" charset="0"/>
                            </a:rPr>
                            <m:t>𝑇𝑃</m:t>
                          </m:r>
                        </m:num>
                        <m:den>
                          <m:r>
                            <a:rPr lang="en-US" sz="2800" b="0" i="1" smtClean="0">
                              <a:solidFill>
                                <a:schemeClr val="bg1"/>
                              </a:solidFill>
                              <a:latin typeface="Cambria Math" panose="02040503050406030204" pitchFamily="18" charset="0"/>
                            </a:rPr>
                            <m:t>𝑇𝑃</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𝐹𝑃</m:t>
                          </m:r>
                        </m:den>
                      </m:f>
                    </m:oMath>
                  </m:oMathPara>
                </a14:m>
                <a:endParaRPr lang="en-US" dirty="0">
                  <a:solidFill>
                    <a:schemeClr val="bg1"/>
                  </a:solidFill>
                </a:endParaRPr>
              </a:p>
            </p:txBody>
          </p:sp>
        </mc:Choice>
        <mc:Fallback xmlns="">
          <p:sp>
            <p:nvSpPr>
              <p:cNvPr id="6" name="TextBox 5">
                <a:extLst>
                  <a:ext uri="{FF2B5EF4-FFF2-40B4-BE49-F238E27FC236}">
                    <a16:creationId xmlns:a16="http://schemas.microsoft.com/office/drawing/2014/main" id="{9C710A1E-50F1-804C-95E9-AE41682314AC}"/>
                  </a:ext>
                </a:extLst>
              </p:cNvPr>
              <p:cNvSpPr txBox="1">
                <a:spLocks noRot="1" noChangeAspect="1" noMove="1" noResize="1" noEditPoints="1" noAdjustHandles="1" noChangeArrowheads="1" noChangeShapeType="1" noTextEdit="1"/>
              </p:cNvSpPr>
              <p:nvPr/>
            </p:nvSpPr>
            <p:spPr>
              <a:xfrm>
                <a:off x="6714325" y="3367632"/>
                <a:ext cx="1436177" cy="813813"/>
              </a:xfrm>
              <a:prstGeom prst="rect">
                <a:avLst/>
              </a:prstGeom>
              <a:blipFill>
                <a:blip r:embed="rId3"/>
                <a:stretch>
                  <a:fillRect l="-3509" r="-3509"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B6DDE24-52A3-6642-8F1D-C7714BFE3E85}"/>
                  </a:ext>
                </a:extLst>
              </p:cNvPr>
              <p:cNvSpPr txBox="1"/>
              <p:nvPr/>
            </p:nvSpPr>
            <p:spPr>
              <a:xfrm>
                <a:off x="6714325" y="5139701"/>
                <a:ext cx="1436177" cy="8138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solidFill>
                                <a:schemeClr val="bg1"/>
                              </a:solidFill>
                              <a:latin typeface="Cambria Math" panose="02040503050406030204" pitchFamily="18" charset="0"/>
                            </a:rPr>
                          </m:ctrlPr>
                        </m:fPr>
                        <m:num>
                          <m:r>
                            <a:rPr lang="en-US" sz="2800" b="0" i="1" smtClean="0">
                              <a:solidFill>
                                <a:schemeClr val="bg1"/>
                              </a:solidFill>
                              <a:latin typeface="Cambria Math" panose="02040503050406030204" pitchFamily="18" charset="0"/>
                            </a:rPr>
                            <m:t>𝑇𝑁</m:t>
                          </m:r>
                        </m:num>
                        <m:den>
                          <m:r>
                            <a:rPr lang="en-US" sz="2800" b="0" i="1" smtClean="0">
                              <a:solidFill>
                                <a:schemeClr val="bg1"/>
                              </a:solidFill>
                              <a:latin typeface="Cambria Math" panose="02040503050406030204" pitchFamily="18" charset="0"/>
                            </a:rPr>
                            <m:t>𝑇𝑁</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𝐹𝑁</m:t>
                          </m:r>
                        </m:den>
                      </m:f>
                    </m:oMath>
                  </m:oMathPara>
                </a14:m>
                <a:endParaRPr lang="en-US" dirty="0">
                  <a:solidFill>
                    <a:schemeClr val="bg1"/>
                  </a:solidFill>
                </a:endParaRPr>
              </a:p>
            </p:txBody>
          </p:sp>
        </mc:Choice>
        <mc:Fallback xmlns="">
          <p:sp>
            <p:nvSpPr>
              <p:cNvPr id="21" name="TextBox 20">
                <a:extLst>
                  <a:ext uri="{FF2B5EF4-FFF2-40B4-BE49-F238E27FC236}">
                    <a16:creationId xmlns:a16="http://schemas.microsoft.com/office/drawing/2014/main" id="{DB6DDE24-52A3-6642-8F1D-C7714BFE3E85}"/>
                  </a:ext>
                </a:extLst>
              </p:cNvPr>
              <p:cNvSpPr txBox="1">
                <a:spLocks noRot="1" noChangeAspect="1" noMove="1" noResize="1" noEditPoints="1" noAdjustHandles="1" noChangeArrowheads="1" noChangeShapeType="1" noTextEdit="1"/>
              </p:cNvSpPr>
              <p:nvPr/>
            </p:nvSpPr>
            <p:spPr>
              <a:xfrm>
                <a:off x="6714325" y="5139701"/>
                <a:ext cx="1436177" cy="813813"/>
              </a:xfrm>
              <a:prstGeom prst="rect">
                <a:avLst/>
              </a:prstGeom>
              <a:blipFill>
                <a:blip r:embed="rId4"/>
                <a:stretch>
                  <a:fillRect l="-6140" r="-6140" b="-1384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B48064B1-EF33-6249-A788-FCFB25FBD582}"/>
              </a:ext>
            </a:extLst>
          </p:cNvPr>
          <p:cNvSpPr txBox="1"/>
          <p:nvPr/>
        </p:nvSpPr>
        <p:spPr>
          <a:xfrm>
            <a:off x="-45095" y="2480361"/>
            <a:ext cx="6103088" cy="369332"/>
          </a:xfrm>
          <a:prstGeom prst="rect">
            <a:avLst/>
          </a:prstGeom>
          <a:noFill/>
        </p:spPr>
        <p:txBody>
          <a:bodyPr wrap="square">
            <a:spAutoFit/>
          </a:bodyPr>
          <a:lstStyle/>
          <a:p>
            <a:pPr algn="ctr"/>
            <a:r>
              <a:rPr lang="en-US" i="1" dirty="0">
                <a:solidFill>
                  <a:srgbClr val="FFCC33"/>
                </a:solidFill>
              </a:rPr>
              <a:t>Predicted Values</a:t>
            </a:r>
            <a:endParaRPr lang="en-US" dirty="0"/>
          </a:p>
        </p:txBody>
      </p:sp>
      <p:sp>
        <p:nvSpPr>
          <p:cNvPr id="27" name="Rectangle 26">
            <a:extLst>
              <a:ext uri="{FF2B5EF4-FFF2-40B4-BE49-F238E27FC236}">
                <a16:creationId xmlns:a16="http://schemas.microsoft.com/office/drawing/2014/main" id="{6E24E5D1-07F5-2E4F-A749-95FE1FFDCFBD}"/>
              </a:ext>
            </a:extLst>
          </p:cNvPr>
          <p:cNvSpPr/>
          <p:nvPr/>
        </p:nvSpPr>
        <p:spPr>
          <a:xfrm>
            <a:off x="-35971" y="-116846"/>
            <a:ext cx="12378881" cy="7091691"/>
          </a:xfrm>
          <a:prstGeom prst="rect">
            <a:avLst/>
          </a:prstGeom>
          <a:solidFill>
            <a:schemeClr val="tx1">
              <a:alpha val="7288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48BE0BC7-6015-354E-B024-0380C55D82F2}"/>
              </a:ext>
            </a:extLst>
          </p:cNvPr>
          <p:cNvGrpSpPr/>
          <p:nvPr/>
        </p:nvGrpSpPr>
        <p:grpSpPr>
          <a:xfrm>
            <a:off x="3538599" y="2446244"/>
            <a:ext cx="4880958" cy="2506502"/>
            <a:chOff x="9027042" y="2200940"/>
            <a:chExt cx="2967596" cy="1334069"/>
          </a:xfrm>
        </p:grpSpPr>
        <p:sp>
          <p:nvSpPr>
            <p:cNvPr id="25" name="Rounded Rectangle 24">
              <a:extLst>
                <a:ext uri="{FF2B5EF4-FFF2-40B4-BE49-F238E27FC236}">
                  <a16:creationId xmlns:a16="http://schemas.microsoft.com/office/drawing/2014/main" id="{435FEA40-AADB-AE4B-A6D8-506CFF41FEB6}"/>
                </a:ext>
              </a:extLst>
            </p:cNvPr>
            <p:cNvSpPr/>
            <p:nvPr/>
          </p:nvSpPr>
          <p:spPr>
            <a:xfrm>
              <a:off x="9027042" y="2200940"/>
              <a:ext cx="2967596" cy="1334069"/>
            </a:xfrm>
            <a:prstGeom prst="round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61F2427-DFB0-C54A-A8B4-50DE000D66FA}"/>
                </a:ext>
              </a:extLst>
            </p:cNvPr>
            <p:cNvSpPr txBox="1"/>
            <p:nvPr/>
          </p:nvSpPr>
          <p:spPr>
            <a:xfrm>
              <a:off x="9086408" y="2306821"/>
              <a:ext cx="2681980" cy="1195828"/>
            </a:xfrm>
            <a:prstGeom prst="rect">
              <a:avLst/>
            </a:prstGeom>
            <a:noFill/>
          </p:spPr>
          <p:txBody>
            <a:bodyPr wrap="square" rtlCol="0">
              <a:spAutoFit/>
            </a:bodyPr>
            <a:lstStyle/>
            <a:p>
              <a:pPr algn="ctr"/>
              <a:r>
                <a:rPr lang="en-US" sz="2800" dirty="0">
                  <a:solidFill>
                    <a:srgbClr val="FFCC33"/>
                  </a:solidFill>
                </a:rPr>
                <a:t>Warning: </a:t>
              </a:r>
            </a:p>
            <a:p>
              <a:pPr algn="ctr"/>
              <a:r>
                <a:rPr lang="en-US" sz="2800" dirty="0">
                  <a:solidFill>
                    <a:srgbClr val="C00000"/>
                  </a:solidFill>
                </a:rPr>
                <a:t>to make alignment easier, I’ve transposed the confusion matrix in this slide!</a:t>
              </a:r>
            </a:p>
          </p:txBody>
        </p:sp>
      </p:grpSp>
    </p:spTree>
    <p:extLst>
      <p:ext uri="{BB962C8B-B14F-4D97-AF65-F5344CB8AC3E}">
        <p14:creationId xmlns:p14="http://schemas.microsoft.com/office/powerpoint/2010/main" val="23527620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6"/>
                                        </p:tgtEl>
                                      </p:cBhvr>
                                    </p:animEffect>
                                    <p:set>
                                      <p:cBhvr>
                                        <p:cTn id="10" dur="1" fill="hold">
                                          <p:stCondLst>
                                            <p:cond delay="499"/>
                                          </p:stCondLst>
                                        </p:cTn>
                                        <p:tgtEl>
                                          <p:spTgt spid="26"/>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557EF-F79A-7B48-AC68-939C1BCD6CB6}"/>
              </a:ext>
            </a:extLst>
          </p:cNvPr>
          <p:cNvSpPr>
            <a:spLocks noGrp="1"/>
          </p:cNvSpPr>
          <p:nvPr>
            <p:ph type="title"/>
          </p:nvPr>
        </p:nvSpPr>
        <p:spPr>
          <a:xfrm>
            <a:off x="420173" y="18255"/>
            <a:ext cx="5172553" cy="1325563"/>
          </a:xfrm>
        </p:spPr>
        <p:txBody>
          <a:bodyPr>
            <a:normAutofit/>
          </a:bodyPr>
          <a:lstStyle/>
          <a:p>
            <a:r>
              <a:rPr lang="en-US" dirty="0"/>
              <a:t>Additional Definitions</a:t>
            </a:r>
          </a:p>
        </p:txBody>
      </p:sp>
      <p:sp>
        <p:nvSpPr>
          <p:cNvPr id="3" name="TextBox 2">
            <a:extLst>
              <a:ext uri="{FF2B5EF4-FFF2-40B4-BE49-F238E27FC236}">
                <a16:creationId xmlns:a16="http://schemas.microsoft.com/office/drawing/2014/main" id="{074535F2-B5A9-7641-91A8-07C0BBA838F0}"/>
              </a:ext>
            </a:extLst>
          </p:cNvPr>
          <p:cNvSpPr txBox="1"/>
          <p:nvPr/>
        </p:nvSpPr>
        <p:spPr>
          <a:xfrm>
            <a:off x="420173" y="1112985"/>
            <a:ext cx="286528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rgbClr val="AB00F2"/>
                </a:solidFill>
                <a:latin typeface="Helvetica" pitchFamily="2" charset="0"/>
              </a:rPr>
              <a:t>Confusion Matrix</a:t>
            </a:r>
            <a:endParaRPr lang="en-US" sz="2400" dirty="0">
              <a:solidFill>
                <a:srgbClr val="AB00F2"/>
              </a:solidFill>
              <a:latin typeface="Helvetica" pitchFamily="2" charset="0"/>
            </a:endParaRPr>
          </a:p>
        </p:txBody>
      </p:sp>
      <p:sp>
        <p:nvSpPr>
          <p:cNvPr id="5" name="TextBox 4">
            <a:extLst>
              <a:ext uri="{FF2B5EF4-FFF2-40B4-BE49-F238E27FC236}">
                <a16:creationId xmlns:a16="http://schemas.microsoft.com/office/drawing/2014/main" id="{42B91682-7A1B-E14D-963C-107EABD29B76}"/>
              </a:ext>
            </a:extLst>
          </p:cNvPr>
          <p:cNvSpPr txBox="1"/>
          <p:nvPr/>
        </p:nvSpPr>
        <p:spPr>
          <a:xfrm>
            <a:off x="420173" y="1730940"/>
            <a:ext cx="105156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solidFill>
                  <a:srgbClr val="FFCC33"/>
                </a:solidFill>
              </a:rPr>
              <a:t>Case2: when your data has an UNEVEN number of classes, how do you check if your </a:t>
            </a:r>
          </a:p>
          <a:p>
            <a:r>
              <a:rPr lang="en-US" i="1" dirty="0">
                <a:solidFill>
                  <a:srgbClr val="FFCC33"/>
                </a:solidFill>
              </a:rPr>
              <a:t>             model just always predict the most common class value to get a high accuracy?</a:t>
            </a:r>
          </a:p>
        </p:txBody>
      </p:sp>
      <p:grpSp>
        <p:nvGrpSpPr>
          <p:cNvPr id="4" name="Group 3">
            <a:extLst>
              <a:ext uri="{FF2B5EF4-FFF2-40B4-BE49-F238E27FC236}">
                <a16:creationId xmlns:a16="http://schemas.microsoft.com/office/drawing/2014/main" id="{9AE11123-F3FB-7C49-81FC-0DE9EEEBE4EE}"/>
              </a:ext>
            </a:extLst>
          </p:cNvPr>
          <p:cNvGrpSpPr/>
          <p:nvPr/>
        </p:nvGrpSpPr>
        <p:grpSpPr>
          <a:xfrm>
            <a:off x="420173" y="2455391"/>
            <a:ext cx="4563167" cy="3900753"/>
            <a:chOff x="6245741" y="1684773"/>
            <a:chExt cx="4563167" cy="3900753"/>
          </a:xfrm>
        </p:grpSpPr>
        <p:sp>
          <p:nvSpPr>
            <p:cNvPr id="7" name="Rectangle 6">
              <a:extLst>
                <a:ext uri="{FF2B5EF4-FFF2-40B4-BE49-F238E27FC236}">
                  <a16:creationId xmlns:a16="http://schemas.microsoft.com/office/drawing/2014/main" id="{86121648-7312-AD4C-89FE-039A36666B7D}"/>
                </a:ext>
              </a:extLst>
            </p:cNvPr>
            <p:cNvSpPr/>
            <p:nvPr/>
          </p:nvSpPr>
          <p:spPr>
            <a:xfrm>
              <a:off x="6879265" y="2158409"/>
              <a:ext cx="1868983" cy="1637414"/>
            </a:xfrm>
            <a:prstGeom prst="rect">
              <a:avLst/>
            </a:prstGeom>
            <a:solidFill>
              <a:schemeClr val="accent6">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8ED888-51EC-E048-A509-5A15479341CC}"/>
                </a:ext>
              </a:extLst>
            </p:cNvPr>
            <p:cNvSpPr/>
            <p:nvPr/>
          </p:nvSpPr>
          <p:spPr>
            <a:xfrm>
              <a:off x="8907302" y="2158409"/>
              <a:ext cx="1868983" cy="1637414"/>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B8EE6A2-288A-924B-B57B-3BA782674AEA}"/>
                </a:ext>
              </a:extLst>
            </p:cNvPr>
            <p:cNvSpPr/>
            <p:nvPr/>
          </p:nvSpPr>
          <p:spPr>
            <a:xfrm>
              <a:off x="6879265" y="3948112"/>
              <a:ext cx="1868983" cy="1637414"/>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83B971-30E6-9948-9A94-17FF8BD04F9C}"/>
                </a:ext>
              </a:extLst>
            </p:cNvPr>
            <p:cNvSpPr/>
            <p:nvPr/>
          </p:nvSpPr>
          <p:spPr>
            <a:xfrm>
              <a:off x="8907302" y="3948112"/>
              <a:ext cx="1868983" cy="1637414"/>
            </a:xfrm>
            <a:prstGeom prst="rect">
              <a:avLst/>
            </a:prstGeom>
            <a:solidFill>
              <a:schemeClr val="accent6">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82240E-EC75-FC47-A954-33CFB6B486BB}"/>
                </a:ext>
              </a:extLst>
            </p:cNvPr>
            <p:cNvSpPr txBox="1"/>
            <p:nvPr/>
          </p:nvSpPr>
          <p:spPr>
            <a:xfrm>
              <a:off x="7563510" y="1684773"/>
              <a:ext cx="236947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i="1" dirty="0">
                  <a:solidFill>
                    <a:srgbClr val="FFCC33"/>
                  </a:solidFill>
                </a:rPr>
                <a:t>Actual values</a:t>
              </a:r>
              <a:endParaRPr lang="en-US" dirty="0">
                <a:solidFill>
                  <a:schemeClr val="bg1"/>
                </a:solidFill>
              </a:endParaRPr>
            </a:p>
          </p:txBody>
        </p:sp>
        <p:sp>
          <p:nvSpPr>
            <p:cNvPr id="12" name="TextBox 11">
              <a:extLst>
                <a:ext uri="{FF2B5EF4-FFF2-40B4-BE49-F238E27FC236}">
                  <a16:creationId xmlns:a16="http://schemas.microsoft.com/office/drawing/2014/main" id="{7C688AE5-F930-4B48-A7E0-E75DB3ACFE0B}"/>
                </a:ext>
              </a:extLst>
            </p:cNvPr>
            <p:cNvSpPr txBox="1"/>
            <p:nvPr/>
          </p:nvSpPr>
          <p:spPr>
            <a:xfrm rot="16200000">
              <a:off x="5245669" y="3764464"/>
              <a:ext cx="236947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i="1" dirty="0">
                  <a:solidFill>
                    <a:srgbClr val="FFCC33"/>
                  </a:solidFill>
                </a:rPr>
                <a:t>Predicted Values</a:t>
              </a:r>
              <a:endParaRPr lang="en-US" dirty="0">
                <a:solidFill>
                  <a:schemeClr val="bg1"/>
                </a:solidFill>
              </a:endParaRPr>
            </a:p>
          </p:txBody>
        </p:sp>
        <p:sp>
          <p:nvSpPr>
            <p:cNvPr id="13" name="TextBox 12">
              <a:extLst>
                <a:ext uri="{FF2B5EF4-FFF2-40B4-BE49-F238E27FC236}">
                  <a16:creationId xmlns:a16="http://schemas.microsoft.com/office/drawing/2014/main" id="{0F147602-9B97-3E4D-9A5C-A9A138E02512}"/>
                </a:ext>
              </a:extLst>
            </p:cNvPr>
            <p:cNvSpPr txBox="1"/>
            <p:nvPr/>
          </p:nvSpPr>
          <p:spPr>
            <a:xfrm>
              <a:off x="6879265" y="2597014"/>
              <a:ext cx="1901606" cy="830997"/>
            </a:xfrm>
            <a:prstGeom prst="rect">
              <a:avLst/>
            </a:prstGeom>
            <a:noFill/>
          </p:spPr>
          <p:txBody>
            <a:bodyPr wrap="square" rtlCol="0">
              <a:spAutoFit/>
            </a:bodyPr>
            <a:lstStyle/>
            <a:p>
              <a:pPr algn="ctr"/>
              <a:r>
                <a:rPr lang="en-US" sz="1600" dirty="0">
                  <a:solidFill>
                    <a:srgbClr val="FFCC33"/>
                  </a:solidFill>
                </a:rPr>
                <a:t>TP:</a:t>
              </a:r>
            </a:p>
            <a:p>
              <a:pPr algn="ctr"/>
              <a:r>
                <a:rPr lang="en-US" sz="1600" dirty="0">
                  <a:solidFill>
                    <a:srgbClr val="FFCC33"/>
                  </a:solidFill>
                </a:rPr>
                <a:t>Predicted = Positive</a:t>
              </a:r>
            </a:p>
            <a:p>
              <a:pPr algn="ctr"/>
              <a:r>
                <a:rPr lang="en-US" sz="1600" dirty="0">
                  <a:solidFill>
                    <a:srgbClr val="FFCC33"/>
                  </a:solidFill>
                </a:rPr>
                <a:t>Reality = Positive</a:t>
              </a:r>
            </a:p>
          </p:txBody>
        </p:sp>
        <p:sp>
          <p:nvSpPr>
            <p:cNvPr id="14" name="TextBox 13">
              <a:extLst>
                <a:ext uri="{FF2B5EF4-FFF2-40B4-BE49-F238E27FC236}">
                  <a16:creationId xmlns:a16="http://schemas.microsoft.com/office/drawing/2014/main" id="{2BECE2E4-7813-E145-BB96-221630470EC0}"/>
                </a:ext>
              </a:extLst>
            </p:cNvPr>
            <p:cNvSpPr txBox="1"/>
            <p:nvPr/>
          </p:nvSpPr>
          <p:spPr>
            <a:xfrm>
              <a:off x="8874679" y="2597014"/>
              <a:ext cx="1901606" cy="830997"/>
            </a:xfrm>
            <a:prstGeom prst="rect">
              <a:avLst/>
            </a:prstGeom>
            <a:noFill/>
          </p:spPr>
          <p:txBody>
            <a:bodyPr wrap="square" rtlCol="0">
              <a:spAutoFit/>
            </a:bodyPr>
            <a:lstStyle/>
            <a:p>
              <a:pPr algn="ctr"/>
              <a:r>
                <a:rPr lang="en-US" sz="1600" dirty="0">
                  <a:solidFill>
                    <a:srgbClr val="FFCC33"/>
                  </a:solidFill>
                </a:rPr>
                <a:t>FP:</a:t>
              </a:r>
            </a:p>
            <a:p>
              <a:pPr algn="ctr"/>
              <a:r>
                <a:rPr lang="en-US" sz="1600" dirty="0">
                  <a:solidFill>
                    <a:srgbClr val="FFCC33"/>
                  </a:solidFill>
                </a:rPr>
                <a:t>Predicted = positive</a:t>
              </a:r>
            </a:p>
            <a:p>
              <a:pPr algn="ctr"/>
              <a:r>
                <a:rPr lang="en-US" sz="1600" dirty="0">
                  <a:solidFill>
                    <a:srgbClr val="FFCC33"/>
                  </a:solidFill>
                </a:rPr>
                <a:t>Reality = Negative</a:t>
              </a:r>
            </a:p>
          </p:txBody>
        </p:sp>
        <p:sp>
          <p:nvSpPr>
            <p:cNvPr id="15" name="TextBox 12">
              <a:extLst>
                <a:ext uri="{FF2B5EF4-FFF2-40B4-BE49-F238E27FC236}">
                  <a16:creationId xmlns:a16="http://schemas.microsoft.com/office/drawing/2014/main" id="{0F147602-9B97-3E4D-9A5C-A9A138E02512}"/>
                </a:ext>
              </a:extLst>
            </p:cNvPr>
            <p:cNvSpPr txBox="1"/>
            <p:nvPr/>
          </p:nvSpPr>
          <p:spPr>
            <a:xfrm>
              <a:off x="6879265" y="4351320"/>
              <a:ext cx="1901606"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rgbClr val="FFCC33"/>
                  </a:solidFill>
                </a:rPr>
                <a:t>FN:</a:t>
              </a:r>
            </a:p>
            <a:p>
              <a:pPr algn="ctr"/>
              <a:r>
                <a:rPr lang="en-US" sz="1600" dirty="0">
                  <a:solidFill>
                    <a:srgbClr val="FFCC33"/>
                  </a:solidFill>
                </a:rPr>
                <a:t>Predicted = Negative</a:t>
              </a:r>
            </a:p>
            <a:p>
              <a:pPr algn="ctr"/>
              <a:r>
                <a:rPr lang="en-US" sz="1600" dirty="0">
                  <a:solidFill>
                    <a:srgbClr val="FFCC33"/>
                  </a:solidFill>
                </a:rPr>
                <a:t>Reality = Positive</a:t>
              </a:r>
            </a:p>
          </p:txBody>
        </p:sp>
        <p:sp>
          <p:nvSpPr>
            <p:cNvPr id="16" name="TextBox 15">
              <a:extLst>
                <a:ext uri="{FF2B5EF4-FFF2-40B4-BE49-F238E27FC236}">
                  <a16:creationId xmlns:a16="http://schemas.microsoft.com/office/drawing/2014/main" id="{C7A6062F-9EE7-0940-B551-81069DCD1EE0}"/>
                </a:ext>
              </a:extLst>
            </p:cNvPr>
            <p:cNvSpPr txBox="1"/>
            <p:nvPr/>
          </p:nvSpPr>
          <p:spPr>
            <a:xfrm>
              <a:off x="8907302" y="4351320"/>
              <a:ext cx="1901606" cy="830997"/>
            </a:xfrm>
            <a:prstGeom prst="rect">
              <a:avLst/>
            </a:prstGeom>
            <a:noFill/>
          </p:spPr>
          <p:txBody>
            <a:bodyPr wrap="square" rtlCol="0">
              <a:spAutoFit/>
            </a:bodyPr>
            <a:lstStyle/>
            <a:p>
              <a:pPr algn="ctr"/>
              <a:r>
                <a:rPr lang="en-US" sz="1600" dirty="0">
                  <a:solidFill>
                    <a:srgbClr val="FFCC33"/>
                  </a:solidFill>
                </a:rPr>
                <a:t>TN:</a:t>
              </a:r>
            </a:p>
            <a:p>
              <a:pPr algn="ctr"/>
              <a:r>
                <a:rPr lang="en-US" sz="1600" dirty="0">
                  <a:solidFill>
                    <a:srgbClr val="FFCC33"/>
                  </a:solidFill>
                </a:rPr>
                <a:t>Predicted = Negative</a:t>
              </a:r>
            </a:p>
            <a:p>
              <a:pPr algn="ctr"/>
              <a:r>
                <a:rPr lang="en-US" sz="1600" dirty="0">
                  <a:solidFill>
                    <a:srgbClr val="FFCC33"/>
                  </a:solidFill>
                </a:rPr>
                <a:t>Reality = Negative</a:t>
              </a:r>
            </a:p>
          </p:txBody>
        </p:sp>
      </p:grpSp>
      <p:cxnSp>
        <p:nvCxnSpPr>
          <p:cNvPr id="18" name="Straight Arrow Connector 17">
            <a:extLst>
              <a:ext uri="{FF2B5EF4-FFF2-40B4-BE49-F238E27FC236}">
                <a16:creationId xmlns:a16="http://schemas.microsoft.com/office/drawing/2014/main" id="{DC340C1F-5C2C-0B46-BDF1-B5B78F77D61C}"/>
              </a:ext>
            </a:extLst>
          </p:cNvPr>
          <p:cNvCxnSpPr>
            <a:cxnSpLocks/>
          </p:cNvCxnSpPr>
          <p:nvPr/>
        </p:nvCxnSpPr>
        <p:spPr>
          <a:xfrm rot="5400000" flipV="1">
            <a:off x="5599831" y="3503113"/>
            <a:ext cx="0" cy="489587"/>
          </a:xfrm>
          <a:prstGeom prst="straightConnector1">
            <a:avLst/>
          </a:prstGeom>
          <a:ln w="63500">
            <a:solidFill>
              <a:srgbClr val="FFCC3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2837F66-B2F2-B440-8952-F35E443AF4C1}"/>
              </a:ext>
            </a:extLst>
          </p:cNvPr>
          <p:cNvCxnSpPr>
            <a:cxnSpLocks/>
          </p:cNvCxnSpPr>
          <p:nvPr/>
        </p:nvCxnSpPr>
        <p:spPr>
          <a:xfrm rot="5400000" flipV="1">
            <a:off x="5599832" y="5292927"/>
            <a:ext cx="0" cy="489587"/>
          </a:xfrm>
          <a:prstGeom prst="straightConnector1">
            <a:avLst/>
          </a:prstGeom>
          <a:ln w="63500">
            <a:solidFill>
              <a:srgbClr val="FFCC33"/>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71DB48B-D65C-7440-A723-9CA3271F4F3B}"/>
              </a:ext>
            </a:extLst>
          </p:cNvPr>
          <p:cNvSpPr txBox="1"/>
          <p:nvPr/>
        </p:nvSpPr>
        <p:spPr>
          <a:xfrm>
            <a:off x="5818775" y="2501557"/>
            <a:ext cx="295885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i="1" dirty="0">
                <a:solidFill>
                  <a:srgbClr val="FFCC33"/>
                </a:solidFill>
              </a:rPr>
              <a:t>Total number of datapoints classified to certain type</a:t>
            </a:r>
            <a:endParaRPr lang="en-US" dirty="0">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710A1E-50F1-804C-95E9-AE41682314AC}"/>
                  </a:ext>
                </a:extLst>
              </p:cNvPr>
              <p:cNvSpPr txBox="1"/>
              <p:nvPr/>
            </p:nvSpPr>
            <p:spPr>
              <a:xfrm>
                <a:off x="6580111" y="3498487"/>
                <a:ext cx="1436177" cy="7078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i="1" smtClean="0">
                              <a:solidFill>
                                <a:schemeClr val="bg1"/>
                              </a:solidFill>
                              <a:latin typeface="Cambria Math" panose="02040503050406030204" pitchFamily="18" charset="0"/>
                            </a:rPr>
                            <m:t>𝑛</m:t>
                          </m:r>
                        </m:e>
                        <m:sub>
                          <m:r>
                            <a:rPr lang="en-US" sz="2800" b="0" i="1" smtClean="0">
                              <a:solidFill>
                                <a:schemeClr val="bg1"/>
                              </a:solidFill>
                              <a:latin typeface="Cambria Math" panose="02040503050406030204" pitchFamily="18" charset="0"/>
                            </a:rPr>
                            <m:t>1</m:t>
                          </m:r>
                        </m:sub>
                      </m:sSub>
                    </m:oMath>
                  </m:oMathPara>
                </a14:m>
                <a:endParaRPr lang="en-US" sz="2800" b="0" dirty="0">
                  <a:solidFill>
                    <a:schemeClr val="bg1"/>
                  </a:solidFill>
                </a:endParaRPr>
              </a:p>
              <a:p>
                <a:endParaRPr lang="en-US" dirty="0">
                  <a:solidFill>
                    <a:schemeClr val="bg1"/>
                  </a:solidFill>
                </a:endParaRPr>
              </a:p>
            </p:txBody>
          </p:sp>
        </mc:Choice>
        <mc:Fallback xmlns="">
          <p:sp>
            <p:nvSpPr>
              <p:cNvPr id="6" name="TextBox 5">
                <a:extLst>
                  <a:ext uri="{FF2B5EF4-FFF2-40B4-BE49-F238E27FC236}">
                    <a16:creationId xmlns:a16="http://schemas.microsoft.com/office/drawing/2014/main" id="{9C710A1E-50F1-804C-95E9-AE41682314AC}"/>
                  </a:ext>
                </a:extLst>
              </p:cNvPr>
              <p:cNvSpPr txBox="1">
                <a:spLocks noRot="1" noChangeAspect="1" noMove="1" noResize="1" noEditPoints="1" noAdjustHandles="1" noChangeArrowheads="1" noChangeShapeType="1" noTextEdit="1"/>
              </p:cNvSpPr>
              <p:nvPr/>
            </p:nvSpPr>
            <p:spPr>
              <a:xfrm>
                <a:off x="6580111" y="3498487"/>
                <a:ext cx="1436177"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B6DDE24-52A3-6642-8F1D-C7714BFE3E85}"/>
                  </a:ext>
                </a:extLst>
              </p:cNvPr>
              <p:cNvSpPr txBox="1"/>
              <p:nvPr/>
            </p:nvSpPr>
            <p:spPr>
              <a:xfrm>
                <a:off x="6580111" y="5245049"/>
                <a:ext cx="1436177" cy="7078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i="1" smtClean="0">
                              <a:solidFill>
                                <a:schemeClr val="bg1"/>
                              </a:solidFill>
                              <a:latin typeface="Cambria Math" panose="02040503050406030204" pitchFamily="18" charset="0"/>
                            </a:rPr>
                            <m:t>𝑛</m:t>
                          </m:r>
                        </m:e>
                        <m:sub>
                          <m:r>
                            <a:rPr lang="en-US" sz="2800" b="0" i="1" smtClean="0">
                              <a:solidFill>
                                <a:schemeClr val="bg1"/>
                              </a:solidFill>
                              <a:latin typeface="Cambria Math" panose="02040503050406030204" pitchFamily="18" charset="0"/>
                            </a:rPr>
                            <m:t>2</m:t>
                          </m:r>
                        </m:sub>
                      </m:sSub>
                    </m:oMath>
                  </m:oMathPara>
                </a14:m>
                <a:endParaRPr lang="en-US" sz="2800" b="0" dirty="0">
                  <a:solidFill>
                    <a:schemeClr val="bg1"/>
                  </a:solidFill>
                </a:endParaRPr>
              </a:p>
              <a:p>
                <a:endParaRPr lang="en-US" dirty="0">
                  <a:solidFill>
                    <a:schemeClr val="bg1"/>
                  </a:solidFill>
                </a:endParaRPr>
              </a:p>
            </p:txBody>
          </p:sp>
        </mc:Choice>
        <mc:Fallback xmlns="">
          <p:sp>
            <p:nvSpPr>
              <p:cNvPr id="21" name="TextBox 20">
                <a:extLst>
                  <a:ext uri="{FF2B5EF4-FFF2-40B4-BE49-F238E27FC236}">
                    <a16:creationId xmlns:a16="http://schemas.microsoft.com/office/drawing/2014/main" id="{DB6DDE24-52A3-6642-8F1D-C7714BFE3E85}"/>
                  </a:ext>
                </a:extLst>
              </p:cNvPr>
              <p:cNvSpPr txBox="1">
                <a:spLocks noRot="1" noChangeAspect="1" noMove="1" noResize="1" noEditPoints="1" noAdjustHandles="1" noChangeArrowheads="1" noChangeShapeType="1" noTextEdit="1"/>
              </p:cNvSpPr>
              <p:nvPr/>
            </p:nvSpPr>
            <p:spPr>
              <a:xfrm>
                <a:off x="6580111" y="5245049"/>
                <a:ext cx="1436177"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175591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par>
                                <p:cTn id="8" presetID="10" presetClass="exit" presetSubtype="0" fill="hold" grpId="1"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557EF-F79A-7B48-AC68-939C1BCD6CB6}"/>
              </a:ext>
            </a:extLst>
          </p:cNvPr>
          <p:cNvSpPr>
            <a:spLocks noGrp="1"/>
          </p:cNvSpPr>
          <p:nvPr>
            <p:ph type="title"/>
          </p:nvPr>
        </p:nvSpPr>
        <p:spPr>
          <a:xfrm>
            <a:off x="420173" y="18255"/>
            <a:ext cx="5172553" cy="1325563"/>
          </a:xfrm>
        </p:spPr>
        <p:txBody>
          <a:bodyPr>
            <a:normAutofit/>
          </a:bodyPr>
          <a:lstStyle/>
          <a:p>
            <a:r>
              <a:rPr lang="en-US" dirty="0"/>
              <a:t>Additional Definitions</a:t>
            </a:r>
          </a:p>
        </p:txBody>
      </p:sp>
      <p:sp>
        <p:nvSpPr>
          <p:cNvPr id="3" name="TextBox 2">
            <a:extLst>
              <a:ext uri="{FF2B5EF4-FFF2-40B4-BE49-F238E27FC236}">
                <a16:creationId xmlns:a16="http://schemas.microsoft.com/office/drawing/2014/main" id="{074535F2-B5A9-7641-91A8-07C0BBA838F0}"/>
              </a:ext>
            </a:extLst>
          </p:cNvPr>
          <p:cNvSpPr txBox="1"/>
          <p:nvPr/>
        </p:nvSpPr>
        <p:spPr>
          <a:xfrm>
            <a:off x="420173" y="1112985"/>
            <a:ext cx="286528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rgbClr val="AB00F2"/>
                </a:solidFill>
                <a:latin typeface="Helvetica" pitchFamily="2" charset="0"/>
              </a:rPr>
              <a:t>Confusion Matrix</a:t>
            </a:r>
            <a:endParaRPr lang="en-US" sz="2400" dirty="0">
              <a:solidFill>
                <a:srgbClr val="AB00F2"/>
              </a:solidFill>
              <a:latin typeface="Helvetica" pitchFamily="2" charset="0"/>
            </a:endParaRPr>
          </a:p>
        </p:txBody>
      </p:sp>
      <p:sp>
        <p:nvSpPr>
          <p:cNvPr id="5" name="TextBox 4">
            <a:extLst>
              <a:ext uri="{FF2B5EF4-FFF2-40B4-BE49-F238E27FC236}">
                <a16:creationId xmlns:a16="http://schemas.microsoft.com/office/drawing/2014/main" id="{42B91682-7A1B-E14D-963C-107EABD29B76}"/>
              </a:ext>
            </a:extLst>
          </p:cNvPr>
          <p:cNvSpPr txBox="1"/>
          <p:nvPr/>
        </p:nvSpPr>
        <p:spPr>
          <a:xfrm>
            <a:off x="420173" y="1730940"/>
            <a:ext cx="6293399"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solidFill>
                  <a:srgbClr val="FFCC33"/>
                </a:solidFill>
              </a:rPr>
              <a:t>For more complex classification problems:</a:t>
            </a:r>
          </a:p>
          <a:p>
            <a:endParaRPr lang="en-US" i="1" dirty="0">
              <a:solidFill>
                <a:srgbClr val="FFCC33"/>
              </a:solidFill>
            </a:endParaRPr>
          </a:p>
          <a:p>
            <a:r>
              <a:rPr lang="en-US" i="1" dirty="0">
                <a:solidFill>
                  <a:srgbClr val="FFCC33"/>
                </a:solidFill>
              </a:rPr>
              <a:t> </a:t>
            </a:r>
            <a:endParaRPr lang="en-US" dirty="0">
              <a:solidFill>
                <a:srgbClr val="FFCC33"/>
              </a:solidFill>
            </a:endParaRPr>
          </a:p>
        </p:txBody>
      </p:sp>
      <p:grpSp>
        <p:nvGrpSpPr>
          <p:cNvPr id="53" name="Group 52">
            <a:extLst>
              <a:ext uri="{FF2B5EF4-FFF2-40B4-BE49-F238E27FC236}">
                <a16:creationId xmlns:a16="http://schemas.microsoft.com/office/drawing/2014/main" id="{5202C261-7978-D446-BECD-B3B73B95AB89}"/>
              </a:ext>
            </a:extLst>
          </p:cNvPr>
          <p:cNvGrpSpPr/>
          <p:nvPr/>
        </p:nvGrpSpPr>
        <p:grpSpPr>
          <a:xfrm>
            <a:off x="420173" y="2438548"/>
            <a:ext cx="4364992" cy="3735755"/>
            <a:chOff x="786914" y="2160372"/>
            <a:chExt cx="4231783" cy="4406597"/>
          </a:xfrm>
        </p:grpSpPr>
        <p:grpSp>
          <p:nvGrpSpPr>
            <p:cNvPr id="6" name="Group 5">
              <a:extLst>
                <a:ext uri="{FF2B5EF4-FFF2-40B4-BE49-F238E27FC236}">
                  <a16:creationId xmlns:a16="http://schemas.microsoft.com/office/drawing/2014/main" id="{3D0224BD-B71A-7345-A51B-74A54964B0A9}"/>
                </a:ext>
              </a:extLst>
            </p:cNvPr>
            <p:cNvGrpSpPr/>
            <p:nvPr/>
          </p:nvGrpSpPr>
          <p:grpSpPr>
            <a:xfrm>
              <a:off x="1133520" y="2704525"/>
              <a:ext cx="1438592" cy="1031724"/>
              <a:chOff x="1125668" y="2609645"/>
              <a:chExt cx="2283139" cy="1637414"/>
            </a:xfrm>
          </p:grpSpPr>
          <p:sp>
            <p:nvSpPr>
              <p:cNvPr id="7" name="Rectangle 6">
                <a:extLst>
                  <a:ext uri="{FF2B5EF4-FFF2-40B4-BE49-F238E27FC236}">
                    <a16:creationId xmlns:a16="http://schemas.microsoft.com/office/drawing/2014/main" id="{86121648-7312-AD4C-89FE-039A36666B7D}"/>
                  </a:ext>
                </a:extLst>
              </p:cNvPr>
              <p:cNvSpPr/>
              <p:nvPr/>
            </p:nvSpPr>
            <p:spPr>
              <a:xfrm>
                <a:off x="1265274" y="2609645"/>
                <a:ext cx="1868983" cy="1637414"/>
              </a:xfrm>
              <a:prstGeom prst="rect">
                <a:avLst/>
              </a:prstGeom>
              <a:solidFill>
                <a:schemeClr val="accent6">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TextBox 12">
                <a:extLst>
                  <a:ext uri="{FF2B5EF4-FFF2-40B4-BE49-F238E27FC236}">
                    <a16:creationId xmlns:a16="http://schemas.microsoft.com/office/drawing/2014/main" id="{0F147602-9B97-3E4D-9A5C-A9A138E02512}"/>
                  </a:ext>
                </a:extLst>
              </p:cNvPr>
              <p:cNvSpPr txBox="1"/>
              <p:nvPr/>
            </p:nvSpPr>
            <p:spPr>
              <a:xfrm>
                <a:off x="1125668" y="3161120"/>
                <a:ext cx="2283139" cy="683846"/>
              </a:xfrm>
              <a:prstGeom prst="rect">
                <a:avLst/>
              </a:prstGeom>
              <a:noFill/>
            </p:spPr>
            <p:txBody>
              <a:bodyPr wrap="square" rtlCol="0">
                <a:spAutoFit/>
              </a:bodyPr>
              <a:lstStyle/>
              <a:p>
                <a:pPr algn="ctr"/>
                <a:r>
                  <a:rPr lang="en-US" sz="1100" dirty="0">
                    <a:solidFill>
                      <a:srgbClr val="FFCC33"/>
                    </a:solidFill>
                  </a:rPr>
                  <a:t>Predicted = Class1</a:t>
                </a:r>
              </a:p>
              <a:p>
                <a:pPr algn="ctr"/>
                <a:r>
                  <a:rPr lang="en-US" sz="1100" dirty="0">
                    <a:solidFill>
                      <a:srgbClr val="FFCC33"/>
                    </a:solidFill>
                  </a:rPr>
                  <a:t>Reality = Class1</a:t>
                </a:r>
              </a:p>
            </p:txBody>
          </p:sp>
        </p:grpSp>
        <p:sp>
          <p:nvSpPr>
            <p:cNvPr id="11" name="TextBox 10">
              <a:extLst>
                <a:ext uri="{FF2B5EF4-FFF2-40B4-BE49-F238E27FC236}">
                  <a16:creationId xmlns:a16="http://schemas.microsoft.com/office/drawing/2014/main" id="{A982240E-EC75-FC47-A954-33CFB6B486BB}"/>
                </a:ext>
              </a:extLst>
            </p:cNvPr>
            <p:cNvSpPr txBox="1"/>
            <p:nvPr/>
          </p:nvSpPr>
          <p:spPr>
            <a:xfrm>
              <a:off x="1799154" y="2160372"/>
              <a:ext cx="2369475" cy="369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i="1" dirty="0">
                  <a:solidFill>
                    <a:srgbClr val="FFCC33"/>
                  </a:solidFill>
                </a:rPr>
                <a:t>Actual values</a:t>
              </a:r>
              <a:endParaRPr lang="en-US" dirty="0">
                <a:solidFill>
                  <a:schemeClr val="bg1"/>
                </a:solidFill>
              </a:endParaRPr>
            </a:p>
          </p:txBody>
        </p:sp>
        <p:sp>
          <p:nvSpPr>
            <p:cNvPr id="12" name="TextBox 11">
              <a:extLst>
                <a:ext uri="{FF2B5EF4-FFF2-40B4-BE49-F238E27FC236}">
                  <a16:creationId xmlns:a16="http://schemas.microsoft.com/office/drawing/2014/main" id="{7C688AE5-F930-4B48-A7E0-E75DB3ACFE0B}"/>
                </a:ext>
              </a:extLst>
            </p:cNvPr>
            <p:cNvSpPr txBox="1"/>
            <p:nvPr/>
          </p:nvSpPr>
          <p:spPr>
            <a:xfrm rot="16200000">
              <a:off x="-213158" y="4156331"/>
              <a:ext cx="236947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i="1" dirty="0">
                  <a:solidFill>
                    <a:srgbClr val="FFCC33"/>
                  </a:solidFill>
                </a:rPr>
                <a:t>Predicted Values</a:t>
              </a:r>
              <a:endParaRPr lang="en-US" dirty="0">
                <a:solidFill>
                  <a:schemeClr val="bg1"/>
                </a:solidFill>
              </a:endParaRPr>
            </a:p>
          </p:txBody>
        </p:sp>
        <p:sp>
          <p:nvSpPr>
            <p:cNvPr id="17" name="TextBox 16">
              <a:extLst>
                <a:ext uri="{FF2B5EF4-FFF2-40B4-BE49-F238E27FC236}">
                  <a16:creationId xmlns:a16="http://schemas.microsoft.com/office/drawing/2014/main" id="{2BAF8C7C-BC05-BB4E-A45D-3F26DEA1E48E}"/>
                </a:ext>
              </a:extLst>
            </p:cNvPr>
            <p:cNvSpPr txBox="1"/>
            <p:nvPr/>
          </p:nvSpPr>
          <p:spPr>
            <a:xfrm>
              <a:off x="1852816" y="5982194"/>
              <a:ext cx="226215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i="1" dirty="0">
                  <a:solidFill>
                    <a:schemeClr val="bg1"/>
                  </a:solidFill>
                </a:rPr>
                <a:t>Confusion</a:t>
              </a:r>
              <a:r>
                <a:rPr lang="zh-CN" altLang="en-US" sz="1600" i="1" dirty="0">
                  <a:solidFill>
                    <a:schemeClr val="bg1"/>
                  </a:solidFill>
                </a:rPr>
                <a:t> </a:t>
              </a:r>
              <a:r>
                <a:rPr lang="en-US" altLang="zh-CN" sz="1600" i="1" dirty="0">
                  <a:solidFill>
                    <a:schemeClr val="bg1"/>
                  </a:solidFill>
                </a:rPr>
                <a:t>Matrix</a:t>
              </a:r>
              <a:r>
                <a:rPr lang="zh-CN" altLang="en-US" sz="1600" i="1" dirty="0">
                  <a:solidFill>
                    <a:schemeClr val="bg1"/>
                  </a:solidFill>
                </a:rPr>
                <a:t> </a:t>
              </a:r>
              <a:endParaRPr lang="en-US" altLang="zh-CN" sz="1600" i="1" dirty="0">
                <a:solidFill>
                  <a:schemeClr val="bg1"/>
                </a:solidFill>
              </a:endParaRPr>
            </a:p>
            <a:p>
              <a:pPr algn="ctr"/>
              <a:r>
                <a:rPr lang="en-US" altLang="zh-CN" sz="1600" i="1" dirty="0">
                  <a:solidFill>
                    <a:schemeClr val="bg1"/>
                  </a:solidFill>
                </a:rPr>
                <a:t>(3 classes)</a:t>
              </a:r>
              <a:endParaRPr lang="en-US" sz="1600" dirty="0">
                <a:solidFill>
                  <a:schemeClr val="bg1"/>
                </a:solidFill>
              </a:endParaRPr>
            </a:p>
          </p:txBody>
        </p:sp>
        <p:grpSp>
          <p:nvGrpSpPr>
            <p:cNvPr id="24" name="Group 23">
              <a:extLst>
                <a:ext uri="{FF2B5EF4-FFF2-40B4-BE49-F238E27FC236}">
                  <a16:creationId xmlns:a16="http://schemas.microsoft.com/office/drawing/2014/main" id="{5F5A7302-5B92-BC4D-8F85-E315FC2B0009}"/>
                </a:ext>
              </a:extLst>
            </p:cNvPr>
            <p:cNvGrpSpPr/>
            <p:nvPr/>
          </p:nvGrpSpPr>
          <p:grpSpPr>
            <a:xfrm>
              <a:off x="2305587" y="2704526"/>
              <a:ext cx="1438592" cy="1031723"/>
              <a:chOff x="2443536" y="2715040"/>
              <a:chExt cx="1438592" cy="1031723"/>
            </a:xfrm>
          </p:grpSpPr>
          <p:sp>
            <p:nvSpPr>
              <p:cNvPr id="8" name="Rectangle 7">
                <a:extLst>
                  <a:ext uri="{FF2B5EF4-FFF2-40B4-BE49-F238E27FC236}">
                    <a16:creationId xmlns:a16="http://schemas.microsoft.com/office/drawing/2014/main" id="{C38ED888-51EC-E048-A509-5A15479341CC}"/>
                  </a:ext>
                </a:extLst>
              </p:cNvPr>
              <p:cNvSpPr/>
              <p:nvPr/>
            </p:nvSpPr>
            <p:spPr>
              <a:xfrm>
                <a:off x="2584293" y="2715040"/>
                <a:ext cx="1177634" cy="1031723"/>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TextBox 21">
                <a:extLst>
                  <a:ext uri="{FF2B5EF4-FFF2-40B4-BE49-F238E27FC236}">
                    <a16:creationId xmlns:a16="http://schemas.microsoft.com/office/drawing/2014/main" id="{68C74D78-A8D7-4643-AA9C-A4408DD00674}"/>
                  </a:ext>
                </a:extLst>
              </p:cNvPr>
              <p:cNvSpPr txBox="1"/>
              <p:nvPr/>
            </p:nvSpPr>
            <p:spPr>
              <a:xfrm>
                <a:off x="2443536" y="3050069"/>
                <a:ext cx="1438592" cy="508263"/>
              </a:xfrm>
              <a:prstGeom prst="rect">
                <a:avLst/>
              </a:prstGeom>
              <a:noFill/>
            </p:spPr>
            <p:txBody>
              <a:bodyPr wrap="square" rtlCol="0">
                <a:spAutoFit/>
              </a:bodyPr>
              <a:lstStyle/>
              <a:p>
                <a:pPr algn="ctr"/>
                <a:r>
                  <a:rPr lang="en-US" sz="1100" dirty="0">
                    <a:solidFill>
                      <a:srgbClr val="FFCC33"/>
                    </a:solidFill>
                  </a:rPr>
                  <a:t>Predicted = Class</a:t>
                </a:r>
                <a:r>
                  <a:rPr lang="en-US" altLang="zh-CN" sz="1100" dirty="0">
                    <a:solidFill>
                      <a:srgbClr val="FFCC33"/>
                    </a:solidFill>
                  </a:rPr>
                  <a:t>1</a:t>
                </a:r>
                <a:endParaRPr lang="en-US" sz="1100" dirty="0">
                  <a:solidFill>
                    <a:srgbClr val="FFCC33"/>
                  </a:solidFill>
                </a:endParaRPr>
              </a:p>
              <a:p>
                <a:pPr algn="ctr"/>
                <a:r>
                  <a:rPr lang="en-US" sz="1100" dirty="0">
                    <a:solidFill>
                      <a:srgbClr val="FFCC33"/>
                    </a:solidFill>
                  </a:rPr>
                  <a:t>Reality = Class</a:t>
                </a:r>
                <a:r>
                  <a:rPr lang="en-US" altLang="zh-CN" sz="1100" dirty="0">
                    <a:solidFill>
                      <a:srgbClr val="FFCC33"/>
                    </a:solidFill>
                  </a:rPr>
                  <a:t>2</a:t>
                </a:r>
                <a:endParaRPr lang="en-US" sz="1100" dirty="0">
                  <a:solidFill>
                    <a:srgbClr val="FFCC33"/>
                  </a:solidFill>
                </a:endParaRPr>
              </a:p>
            </p:txBody>
          </p:sp>
        </p:grpSp>
        <p:grpSp>
          <p:nvGrpSpPr>
            <p:cNvPr id="25" name="Group 24">
              <a:extLst>
                <a:ext uri="{FF2B5EF4-FFF2-40B4-BE49-F238E27FC236}">
                  <a16:creationId xmlns:a16="http://schemas.microsoft.com/office/drawing/2014/main" id="{7F5C3A0D-5295-D343-9C9A-74994BF07B95}"/>
                </a:ext>
              </a:extLst>
            </p:cNvPr>
            <p:cNvGrpSpPr/>
            <p:nvPr/>
          </p:nvGrpSpPr>
          <p:grpSpPr>
            <a:xfrm>
              <a:off x="3532538" y="2704526"/>
              <a:ext cx="1438592" cy="1031723"/>
              <a:chOff x="2453814" y="2715040"/>
              <a:chExt cx="1438592" cy="1031723"/>
            </a:xfrm>
          </p:grpSpPr>
          <p:sp>
            <p:nvSpPr>
              <p:cNvPr id="26" name="Rectangle 25">
                <a:extLst>
                  <a:ext uri="{FF2B5EF4-FFF2-40B4-BE49-F238E27FC236}">
                    <a16:creationId xmlns:a16="http://schemas.microsoft.com/office/drawing/2014/main" id="{0E59C856-E3C7-FA4B-8DCF-A419F931144F}"/>
                  </a:ext>
                </a:extLst>
              </p:cNvPr>
              <p:cNvSpPr/>
              <p:nvPr/>
            </p:nvSpPr>
            <p:spPr>
              <a:xfrm>
                <a:off x="2584293" y="2715040"/>
                <a:ext cx="1177634" cy="1031723"/>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C08DAE9F-CE38-6E4C-B2BE-44BFBD1D3A55}"/>
                  </a:ext>
                </a:extLst>
              </p:cNvPr>
              <p:cNvSpPr txBox="1"/>
              <p:nvPr/>
            </p:nvSpPr>
            <p:spPr>
              <a:xfrm>
                <a:off x="2453814" y="2866692"/>
                <a:ext cx="1438592" cy="707937"/>
              </a:xfrm>
              <a:prstGeom prst="rect">
                <a:avLst/>
              </a:prstGeom>
              <a:noFill/>
            </p:spPr>
            <p:txBody>
              <a:bodyPr wrap="square" rtlCol="0">
                <a:spAutoFit/>
              </a:bodyPr>
              <a:lstStyle/>
              <a:p>
                <a:pPr algn="ctr"/>
                <a:endParaRPr lang="en-US" sz="1100" dirty="0">
                  <a:solidFill>
                    <a:srgbClr val="FFCC33"/>
                  </a:solidFill>
                </a:endParaRPr>
              </a:p>
              <a:p>
                <a:pPr algn="ctr"/>
                <a:r>
                  <a:rPr lang="en-US" sz="1100" dirty="0">
                    <a:solidFill>
                      <a:srgbClr val="FFCC33"/>
                    </a:solidFill>
                  </a:rPr>
                  <a:t>Predicted = Class</a:t>
                </a:r>
                <a:r>
                  <a:rPr lang="en-US" altLang="zh-CN" sz="1100" dirty="0">
                    <a:solidFill>
                      <a:srgbClr val="FFCC33"/>
                    </a:solidFill>
                  </a:rPr>
                  <a:t>1</a:t>
                </a:r>
                <a:endParaRPr lang="en-US" sz="1100" dirty="0">
                  <a:solidFill>
                    <a:srgbClr val="FFCC33"/>
                  </a:solidFill>
                </a:endParaRPr>
              </a:p>
              <a:p>
                <a:pPr algn="ctr"/>
                <a:r>
                  <a:rPr lang="en-US" sz="1100" dirty="0">
                    <a:solidFill>
                      <a:srgbClr val="FFCC33"/>
                    </a:solidFill>
                  </a:rPr>
                  <a:t>Reality = Class</a:t>
                </a:r>
                <a:r>
                  <a:rPr lang="en-US" altLang="zh-CN" sz="1100" dirty="0">
                    <a:solidFill>
                      <a:srgbClr val="FFCC33"/>
                    </a:solidFill>
                  </a:rPr>
                  <a:t>3</a:t>
                </a:r>
                <a:endParaRPr lang="en-US" sz="1100" dirty="0">
                  <a:solidFill>
                    <a:srgbClr val="FFCC33"/>
                  </a:solidFill>
                </a:endParaRPr>
              </a:p>
            </p:txBody>
          </p:sp>
        </p:grpSp>
        <p:grpSp>
          <p:nvGrpSpPr>
            <p:cNvPr id="31" name="Group 30">
              <a:extLst>
                <a:ext uri="{FF2B5EF4-FFF2-40B4-BE49-F238E27FC236}">
                  <a16:creationId xmlns:a16="http://schemas.microsoft.com/office/drawing/2014/main" id="{C2BD591C-FF3E-6D49-A84B-BB0C430A86A1}"/>
                </a:ext>
              </a:extLst>
            </p:cNvPr>
            <p:cNvGrpSpPr/>
            <p:nvPr/>
          </p:nvGrpSpPr>
          <p:grpSpPr>
            <a:xfrm>
              <a:off x="2355051" y="3780021"/>
              <a:ext cx="1438592" cy="1031724"/>
              <a:chOff x="1125668" y="2609645"/>
              <a:chExt cx="2283139" cy="1637414"/>
            </a:xfrm>
          </p:grpSpPr>
          <p:sp>
            <p:nvSpPr>
              <p:cNvPr id="32" name="Rectangle 31">
                <a:extLst>
                  <a:ext uri="{FF2B5EF4-FFF2-40B4-BE49-F238E27FC236}">
                    <a16:creationId xmlns:a16="http://schemas.microsoft.com/office/drawing/2014/main" id="{6280F352-22FB-3C4B-8FE9-69A154E2B8B5}"/>
                  </a:ext>
                </a:extLst>
              </p:cNvPr>
              <p:cNvSpPr/>
              <p:nvPr/>
            </p:nvSpPr>
            <p:spPr>
              <a:xfrm>
                <a:off x="1265274" y="2609645"/>
                <a:ext cx="1868983" cy="1637414"/>
              </a:xfrm>
              <a:prstGeom prst="rect">
                <a:avLst/>
              </a:prstGeom>
              <a:solidFill>
                <a:schemeClr val="accent6">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3" name="TextBox 32">
                <a:extLst>
                  <a:ext uri="{FF2B5EF4-FFF2-40B4-BE49-F238E27FC236}">
                    <a16:creationId xmlns:a16="http://schemas.microsoft.com/office/drawing/2014/main" id="{4280C8ED-2910-254D-8813-27B302403401}"/>
                  </a:ext>
                </a:extLst>
              </p:cNvPr>
              <p:cNvSpPr txBox="1"/>
              <p:nvPr/>
            </p:nvSpPr>
            <p:spPr>
              <a:xfrm>
                <a:off x="1125668" y="3161120"/>
                <a:ext cx="2283139" cy="683846"/>
              </a:xfrm>
              <a:prstGeom prst="rect">
                <a:avLst/>
              </a:prstGeom>
              <a:noFill/>
            </p:spPr>
            <p:txBody>
              <a:bodyPr wrap="square" rtlCol="0">
                <a:spAutoFit/>
              </a:bodyPr>
              <a:lstStyle/>
              <a:p>
                <a:pPr algn="ctr"/>
                <a:r>
                  <a:rPr lang="en-US" sz="1100" dirty="0">
                    <a:solidFill>
                      <a:srgbClr val="FFCC33"/>
                    </a:solidFill>
                  </a:rPr>
                  <a:t>Predicted = Class2</a:t>
                </a:r>
              </a:p>
              <a:p>
                <a:pPr algn="ctr"/>
                <a:r>
                  <a:rPr lang="en-US" sz="1100" dirty="0">
                    <a:solidFill>
                      <a:srgbClr val="FFCC33"/>
                    </a:solidFill>
                  </a:rPr>
                  <a:t>Reality = Class2</a:t>
                </a:r>
              </a:p>
            </p:txBody>
          </p:sp>
        </p:grpSp>
        <p:grpSp>
          <p:nvGrpSpPr>
            <p:cNvPr id="34" name="Group 33">
              <a:extLst>
                <a:ext uri="{FF2B5EF4-FFF2-40B4-BE49-F238E27FC236}">
                  <a16:creationId xmlns:a16="http://schemas.microsoft.com/office/drawing/2014/main" id="{4F64AA48-15CE-F740-A242-18720F5CAAC9}"/>
                </a:ext>
              </a:extLst>
            </p:cNvPr>
            <p:cNvGrpSpPr/>
            <p:nvPr/>
          </p:nvGrpSpPr>
          <p:grpSpPr>
            <a:xfrm>
              <a:off x="3534089" y="3780022"/>
              <a:ext cx="1438592" cy="1031723"/>
              <a:chOff x="2453814" y="2715040"/>
              <a:chExt cx="1438592" cy="1031723"/>
            </a:xfrm>
          </p:grpSpPr>
          <p:sp>
            <p:nvSpPr>
              <p:cNvPr id="35" name="Rectangle 34">
                <a:extLst>
                  <a:ext uri="{FF2B5EF4-FFF2-40B4-BE49-F238E27FC236}">
                    <a16:creationId xmlns:a16="http://schemas.microsoft.com/office/drawing/2014/main" id="{004036D7-DD8F-CE4F-895A-8117B6E7A6DC}"/>
                  </a:ext>
                </a:extLst>
              </p:cNvPr>
              <p:cNvSpPr/>
              <p:nvPr/>
            </p:nvSpPr>
            <p:spPr>
              <a:xfrm>
                <a:off x="2584293" y="2715040"/>
                <a:ext cx="1177634" cy="1031723"/>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6" name="TextBox 35">
                <a:extLst>
                  <a:ext uri="{FF2B5EF4-FFF2-40B4-BE49-F238E27FC236}">
                    <a16:creationId xmlns:a16="http://schemas.microsoft.com/office/drawing/2014/main" id="{43701A87-B028-294E-BBFC-F2033CAD50F7}"/>
                  </a:ext>
                </a:extLst>
              </p:cNvPr>
              <p:cNvSpPr txBox="1"/>
              <p:nvPr/>
            </p:nvSpPr>
            <p:spPr>
              <a:xfrm>
                <a:off x="2453814" y="2866692"/>
                <a:ext cx="1438592" cy="707937"/>
              </a:xfrm>
              <a:prstGeom prst="rect">
                <a:avLst/>
              </a:prstGeom>
              <a:noFill/>
            </p:spPr>
            <p:txBody>
              <a:bodyPr wrap="square" rtlCol="0">
                <a:spAutoFit/>
              </a:bodyPr>
              <a:lstStyle/>
              <a:p>
                <a:pPr algn="ctr"/>
                <a:endParaRPr lang="en-US" sz="1100" dirty="0">
                  <a:solidFill>
                    <a:srgbClr val="FFCC33"/>
                  </a:solidFill>
                </a:endParaRPr>
              </a:p>
              <a:p>
                <a:pPr algn="ctr"/>
                <a:r>
                  <a:rPr lang="en-US" sz="1100" dirty="0">
                    <a:solidFill>
                      <a:srgbClr val="FFCC33"/>
                    </a:solidFill>
                  </a:rPr>
                  <a:t>Predicted = Class</a:t>
                </a:r>
                <a:r>
                  <a:rPr lang="en-US" altLang="zh-CN" sz="1100" dirty="0">
                    <a:solidFill>
                      <a:srgbClr val="FFCC33"/>
                    </a:solidFill>
                  </a:rPr>
                  <a:t>2</a:t>
                </a:r>
                <a:endParaRPr lang="en-US" sz="1100" dirty="0">
                  <a:solidFill>
                    <a:srgbClr val="FFCC33"/>
                  </a:solidFill>
                </a:endParaRPr>
              </a:p>
              <a:p>
                <a:pPr algn="ctr"/>
                <a:r>
                  <a:rPr lang="en-US" sz="1100" dirty="0">
                    <a:solidFill>
                      <a:srgbClr val="FFCC33"/>
                    </a:solidFill>
                  </a:rPr>
                  <a:t>Reality = Class</a:t>
                </a:r>
                <a:r>
                  <a:rPr lang="en-US" altLang="zh-CN" sz="1100" dirty="0">
                    <a:solidFill>
                      <a:srgbClr val="FFCC33"/>
                    </a:solidFill>
                  </a:rPr>
                  <a:t>3</a:t>
                </a:r>
                <a:endParaRPr lang="en-US" sz="1100" dirty="0">
                  <a:solidFill>
                    <a:srgbClr val="FFCC33"/>
                  </a:solidFill>
                </a:endParaRPr>
              </a:p>
            </p:txBody>
          </p:sp>
        </p:grpSp>
        <p:grpSp>
          <p:nvGrpSpPr>
            <p:cNvPr id="37" name="Group 36">
              <a:extLst>
                <a:ext uri="{FF2B5EF4-FFF2-40B4-BE49-F238E27FC236}">
                  <a16:creationId xmlns:a16="http://schemas.microsoft.com/office/drawing/2014/main" id="{7F5C3A0D-5295-D343-9C9A-74994BF07B95}"/>
                </a:ext>
              </a:extLst>
            </p:cNvPr>
            <p:cNvGrpSpPr/>
            <p:nvPr/>
          </p:nvGrpSpPr>
          <p:grpSpPr>
            <a:xfrm>
              <a:off x="1095578" y="3781355"/>
              <a:ext cx="1438592" cy="1031723"/>
              <a:chOff x="2453814" y="2715040"/>
              <a:chExt cx="1438592" cy="1031723"/>
            </a:xfrm>
          </p:grpSpPr>
          <p:sp>
            <p:nvSpPr>
              <p:cNvPr id="38" name="Rectangle 37">
                <a:extLst>
                  <a:ext uri="{FF2B5EF4-FFF2-40B4-BE49-F238E27FC236}">
                    <a16:creationId xmlns:a16="http://schemas.microsoft.com/office/drawing/2014/main" id="{0E59C856-E3C7-FA4B-8DCF-A419F931144F}"/>
                  </a:ext>
                </a:extLst>
              </p:cNvPr>
              <p:cNvSpPr/>
              <p:nvPr/>
            </p:nvSpPr>
            <p:spPr>
              <a:xfrm>
                <a:off x="2584293" y="2715040"/>
                <a:ext cx="1177634" cy="1031723"/>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p>
            </p:txBody>
          </p:sp>
          <p:sp>
            <p:nvSpPr>
              <p:cNvPr id="39" name="TextBox 26">
                <a:extLst>
                  <a:ext uri="{FF2B5EF4-FFF2-40B4-BE49-F238E27FC236}">
                    <a16:creationId xmlns:a16="http://schemas.microsoft.com/office/drawing/2014/main" id="{C08DAE9F-CE38-6E4C-B2BE-44BFBD1D3A55}"/>
                  </a:ext>
                </a:extLst>
              </p:cNvPr>
              <p:cNvSpPr txBox="1"/>
              <p:nvPr/>
            </p:nvSpPr>
            <p:spPr>
              <a:xfrm>
                <a:off x="2453814" y="2866692"/>
                <a:ext cx="1438592" cy="7079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00" dirty="0">
                  <a:solidFill>
                    <a:srgbClr val="FFCC33"/>
                  </a:solidFill>
                </a:endParaRPr>
              </a:p>
              <a:p>
                <a:pPr algn="ctr"/>
                <a:r>
                  <a:rPr lang="en-US" sz="1100" dirty="0">
                    <a:solidFill>
                      <a:srgbClr val="FFCC33"/>
                    </a:solidFill>
                  </a:rPr>
                  <a:t>Predicted = Class</a:t>
                </a:r>
                <a:r>
                  <a:rPr lang="en-US" altLang="zh-CN" sz="1100" dirty="0">
                    <a:solidFill>
                      <a:srgbClr val="FFCC33"/>
                    </a:solidFill>
                  </a:rPr>
                  <a:t>2</a:t>
                </a:r>
                <a:endParaRPr lang="en-US" sz="1100" dirty="0">
                  <a:solidFill>
                    <a:srgbClr val="FFCC33"/>
                  </a:solidFill>
                </a:endParaRPr>
              </a:p>
              <a:p>
                <a:pPr algn="ctr"/>
                <a:r>
                  <a:rPr lang="en-US" sz="1100" dirty="0">
                    <a:solidFill>
                      <a:srgbClr val="FFCC33"/>
                    </a:solidFill>
                  </a:rPr>
                  <a:t>Reality = Class</a:t>
                </a:r>
                <a:r>
                  <a:rPr lang="en-US" altLang="zh-CN" sz="1100" dirty="0">
                    <a:solidFill>
                      <a:srgbClr val="FFCC33"/>
                    </a:solidFill>
                  </a:rPr>
                  <a:t>1</a:t>
                </a:r>
                <a:endParaRPr lang="en-US" sz="1100" dirty="0">
                  <a:solidFill>
                    <a:srgbClr val="FFCC33"/>
                  </a:solidFill>
                </a:endParaRPr>
              </a:p>
            </p:txBody>
          </p:sp>
        </p:grpSp>
        <p:grpSp>
          <p:nvGrpSpPr>
            <p:cNvPr id="40" name="Group 39">
              <a:extLst>
                <a:ext uri="{FF2B5EF4-FFF2-40B4-BE49-F238E27FC236}">
                  <a16:creationId xmlns:a16="http://schemas.microsoft.com/office/drawing/2014/main" id="{F9DC609E-1ACB-6B42-B2FA-447D0CE4FD1B}"/>
                </a:ext>
              </a:extLst>
            </p:cNvPr>
            <p:cNvGrpSpPr/>
            <p:nvPr/>
          </p:nvGrpSpPr>
          <p:grpSpPr>
            <a:xfrm>
              <a:off x="3580105" y="4854183"/>
              <a:ext cx="1438592" cy="1031724"/>
              <a:chOff x="1125668" y="2609645"/>
              <a:chExt cx="2283139" cy="1637414"/>
            </a:xfrm>
          </p:grpSpPr>
          <p:sp>
            <p:nvSpPr>
              <p:cNvPr id="41" name="Rectangle 40">
                <a:extLst>
                  <a:ext uri="{FF2B5EF4-FFF2-40B4-BE49-F238E27FC236}">
                    <a16:creationId xmlns:a16="http://schemas.microsoft.com/office/drawing/2014/main" id="{BB2ABCA8-A0C1-DE42-9431-6F276EBF8DCD}"/>
                  </a:ext>
                </a:extLst>
              </p:cNvPr>
              <p:cNvSpPr/>
              <p:nvPr/>
            </p:nvSpPr>
            <p:spPr>
              <a:xfrm>
                <a:off x="1265274" y="2609645"/>
                <a:ext cx="1868983" cy="1637414"/>
              </a:xfrm>
              <a:prstGeom prst="rect">
                <a:avLst/>
              </a:prstGeom>
              <a:solidFill>
                <a:schemeClr val="accent6">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2" name="TextBox 41">
                <a:extLst>
                  <a:ext uri="{FF2B5EF4-FFF2-40B4-BE49-F238E27FC236}">
                    <a16:creationId xmlns:a16="http://schemas.microsoft.com/office/drawing/2014/main" id="{18ADDF9D-6D4C-D643-BFE7-11554C5BA819}"/>
                  </a:ext>
                </a:extLst>
              </p:cNvPr>
              <p:cNvSpPr txBox="1"/>
              <p:nvPr/>
            </p:nvSpPr>
            <p:spPr>
              <a:xfrm>
                <a:off x="1125668" y="3161120"/>
                <a:ext cx="2283139" cy="683846"/>
              </a:xfrm>
              <a:prstGeom prst="rect">
                <a:avLst/>
              </a:prstGeom>
              <a:noFill/>
            </p:spPr>
            <p:txBody>
              <a:bodyPr wrap="square" rtlCol="0">
                <a:spAutoFit/>
              </a:bodyPr>
              <a:lstStyle/>
              <a:p>
                <a:pPr algn="ctr"/>
                <a:r>
                  <a:rPr lang="en-US" sz="1100" dirty="0">
                    <a:solidFill>
                      <a:srgbClr val="FFCC33"/>
                    </a:solidFill>
                  </a:rPr>
                  <a:t>Predicted = Class3</a:t>
                </a:r>
              </a:p>
              <a:p>
                <a:pPr algn="ctr"/>
                <a:r>
                  <a:rPr lang="en-US" sz="1100" dirty="0">
                    <a:solidFill>
                      <a:srgbClr val="FFCC33"/>
                    </a:solidFill>
                  </a:rPr>
                  <a:t>Reality = Class3</a:t>
                </a:r>
              </a:p>
            </p:txBody>
          </p:sp>
        </p:grpSp>
        <p:grpSp>
          <p:nvGrpSpPr>
            <p:cNvPr id="46" name="Group 45">
              <a:extLst>
                <a:ext uri="{FF2B5EF4-FFF2-40B4-BE49-F238E27FC236}">
                  <a16:creationId xmlns:a16="http://schemas.microsoft.com/office/drawing/2014/main" id="{3A481E1C-7B27-5749-9977-18EA97533739}"/>
                </a:ext>
              </a:extLst>
            </p:cNvPr>
            <p:cNvGrpSpPr/>
            <p:nvPr/>
          </p:nvGrpSpPr>
          <p:grpSpPr>
            <a:xfrm>
              <a:off x="1091006" y="4855517"/>
              <a:ext cx="1438592" cy="1031723"/>
              <a:chOff x="2453814" y="2715040"/>
              <a:chExt cx="1438592" cy="1031723"/>
            </a:xfrm>
          </p:grpSpPr>
          <p:sp>
            <p:nvSpPr>
              <p:cNvPr id="47" name="Rectangle 46">
                <a:extLst>
                  <a:ext uri="{FF2B5EF4-FFF2-40B4-BE49-F238E27FC236}">
                    <a16:creationId xmlns:a16="http://schemas.microsoft.com/office/drawing/2014/main" id="{228AFB40-7FFB-C846-96D5-A27495A37AC3}"/>
                  </a:ext>
                </a:extLst>
              </p:cNvPr>
              <p:cNvSpPr/>
              <p:nvPr/>
            </p:nvSpPr>
            <p:spPr>
              <a:xfrm>
                <a:off x="2584293" y="2715040"/>
                <a:ext cx="1177634" cy="1031723"/>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p>
            </p:txBody>
          </p:sp>
          <p:sp>
            <p:nvSpPr>
              <p:cNvPr id="48" name="TextBox 26">
                <a:extLst>
                  <a:ext uri="{FF2B5EF4-FFF2-40B4-BE49-F238E27FC236}">
                    <a16:creationId xmlns:a16="http://schemas.microsoft.com/office/drawing/2014/main" id="{70A4C478-C0F0-2143-9A86-F6CA992CDAF5}"/>
                  </a:ext>
                </a:extLst>
              </p:cNvPr>
              <p:cNvSpPr txBox="1"/>
              <p:nvPr/>
            </p:nvSpPr>
            <p:spPr>
              <a:xfrm>
                <a:off x="2453814" y="2866692"/>
                <a:ext cx="1438592" cy="7079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00" dirty="0">
                  <a:solidFill>
                    <a:srgbClr val="FFCC33"/>
                  </a:solidFill>
                </a:endParaRPr>
              </a:p>
              <a:p>
                <a:pPr algn="ctr"/>
                <a:r>
                  <a:rPr lang="en-US" sz="1100" dirty="0">
                    <a:solidFill>
                      <a:srgbClr val="FFCC33"/>
                    </a:solidFill>
                  </a:rPr>
                  <a:t>Predicted = Class</a:t>
                </a:r>
                <a:r>
                  <a:rPr lang="en-US" altLang="zh-CN" sz="1100" dirty="0">
                    <a:solidFill>
                      <a:srgbClr val="FFCC33"/>
                    </a:solidFill>
                  </a:rPr>
                  <a:t>3</a:t>
                </a:r>
                <a:endParaRPr lang="en-US" sz="1100" dirty="0">
                  <a:solidFill>
                    <a:srgbClr val="FFCC33"/>
                  </a:solidFill>
                </a:endParaRPr>
              </a:p>
              <a:p>
                <a:pPr algn="ctr"/>
                <a:r>
                  <a:rPr lang="en-US" sz="1100" dirty="0">
                    <a:solidFill>
                      <a:srgbClr val="FFCC33"/>
                    </a:solidFill>
                  </a:rPr>
                  <a:t>Reality = Class</a:t>
                </a:r>
                <a:r>
                  <a:rPr lang="en-US" altLang="zh-CN" sz="1100" dirty="0">
                    <a:solidFill>
                      <a:srgbClr val="FFCC33"/>
                    </a:solidFill>
                  </a:rPr>
                  <a:t>1</a:t>
                </a:r>
                <a:endParaRPr lang="en-US" sz="1100" dirty="0">
                  <a:solidFill>
                    <a:srgbClr val="FFCC33"/>
                  </a:solidFill>
                </a:endParaRPr>
              </a:p>
            </p:txBody>
          </p:sp>
        </p:grpSp>
        <p:grpSp>
          <p:nvGrpSpPr>
            <p:cNvPr id="49" name="Group 48">
              <a:extLst>
                <a:ext uri="{FF2B5EF4-FFF2-40B4-BE49-F238E27FC236}">
                  <a16:creationId xmlns:a16="http://schemas.microsoft.com/office/drawing/2014/main" id="{1AA3D6B0-F626-4F47-8835-C543B84A17C7}"/>
                </a:ext>
              </a:extLst>
            </p:cNvPr>
            <p:cNvGrpSpPr/>
            <p:nvPr/>
          </p:nvGrpSpPr>
          <p:grpSpPr>
            <a:xfrm>
              <a:off x="2319742" y="4854184"/>
              <a:ext cx="1438592" cy="1031723"/>
              <a:chOff x="2453814" y="2715040"/>
              <a:chExt cx="1438592" cy="1031723"/>
            </a:xfrm>
          </p:grpSpPr>
          <p:sp>
            <p:nvSpPr>
              <p:cNvPr id="50" name="Rectangle 49">
                <a:extLst>
                  <a:ext uri="{FF2B5EF4-FFF2-40B4-BE49-F238E27FC236}">
                    <a16:creationId xmlns:a16="http://schemas.microsoft.com/office/drawing/2014/main" id="{40136A2D-D5C2-9640-A3FE-4A6541A7B99B}"/>
                  </a:ext>
                </a:extLst>
              </p:cNvPr>
              <p:cNvSpPr/>
              <p:nvPr/>
            </p:nvSpPr>
            <p:spPr>
              <a:xfrm>
                <a:off x="2584293" y="2715040"/>
                <a:ext cx="1177634" cy="1031723"/>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p>
            </p:txBody>
          </p:sp>
          <p:sp>
            <p:nvSpPr>
              <p:cNvPr id="51" name="TextBox 26">
                <a:extLst>
                  <a:ext uri="{FF2B5EF4-FFF2-40B4-BE49-F238E27FC236}">
                    <a16:creationId xmlns:a16="http://schemas.microsoft.com/office/drawing/2014/main" id="{0F972D98-E163-9746-A3C4-932C6B00C0FE}"/>
                  </a:ext>
                </a:extLst>
              </p:cNvPr>
              <p:cNvSpPr txBox="1"/>
              <p:nvPr/>
            </p:nvSpPr>
            <p:spPr>
              <a:xfrm>
                <a:off x="2453814" y="2866692"/>
                <a:ext cx="1438592" cy="7079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00" dirty="0">
                  <a:solidFill>
                    <a:srgbClr val="FFCC33"/>
                  </a:solidFill>
                </a:endParaRPr>
              </a:p>
              <a:p>
                <a:pPr algn="ctr"/>
                <a:r>
                  <a:rPr lang="en-US" sz="1100" dirty="0">
                    <a:solidFill>
                      <a:srgbClr val="FFCC33"/>
                    </a:solidFill>
                  </a:rPr>
                  <a:t>Predicted = Class</a:t>
                </a:r>
                <a:r>
                  <a:rPr lang="en-US" altLang="zh-CN" sz="1100" dirty="0">
                    <a:solidFill>
                      <a:srgbClr val="FFCC33"/>
                    </a:solidFill>
                  </a:rPr>
                  <a:t>3</a:t>
                </a:r>
                <a:endParaRPr lang="en-US" sz="1100" dirty="0">
                  <a:solidFill>
                    <a:srgbClr val="FFCC33"/>
                  </a:solidFill>
                </a:endParaRPr>
              </a:p>
              <a:p>
                <a:pPr algn="ctr"/>
                <a:r>
                  <a:rPr lang="en-US" sz="1100" dirty="0">
                    <a:solidFill>
                      <a:srgbClr val="FFCC33"/>
                    </a:solidFill>
                  </a:rPr>
                  <a:t>Reality = Class</a:t>
                </a:r>
                <a:r>
                  <a:rPr lang="en-US" altLang="zh-CN" sz="1100" dirty="0">
                    <a:solidFill>
                      <a:srgbClr val="FFCC33"/>
                    </a:solidFill>
                  </a:rPr>
                  <a:t>2</a:t>
                </a:r>
                <a:endParaRPr lang="en-US" sz="1100" dirty="0">
                  <a:solidFill>
                    <a:srgbClr val="FFCC33"/>
                  </a:solidFill>
                </a:endParaRPr>
              </a:p>
            </p:txBody>
          </p:sp>
        </p:grpSp>
      </p:grpSp>
      <p:sp>
        <p:nvSpPr>
          <p:cNvPr id="56" name="TextBox 55">
            <a:extLst>
              <a:ext uri="{FF2B5EF4-FFF2-40B4-BE49-F238E27FC236}">
                <a16:creationId xmlns:a16="http://schemas.microsoft.com/office/drawing/2014/main" id="{5D8D9BF4-B93F-0949-A763-88401C123D76}"/>
              </a:ext>
            </a:extLst>
          </p:cNvPr>
          <p:cNvSpPr txBox="1"/>
          <p:nvPr/>
        </p:nvSpPr>
        <p:spPr>
          <a:xfrm>
            <a:off x="6096000" y="1730940"/>
            <a:ext cx="6293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solidFill>
                  <a:srgbClr val="FFCC33"/>
                </a:solidFill>
              </a:rPr>
              <a:t>We</a:t>
            </a:r>
            <a:r>
              <a:rPr lang="zh-CN" altLang="en-US" i="1" dirty="0">
                <a:solidFill>
                  <a:srgbClr val="FFCC33"/>
                </a:solidFill>
              </a:rPr>
              <a:t> </a:t>
            </a:r>
            <a:r>
              <a:rPr lang="en-US" altLang="zh-CN" i="1" dirty="0">
                <a:solidFill>
                  <a:srgbClr val="FFCC33"/>
                </a:solidFill>
              </a:rPr>
              <a:t>can extend the dimension of confusion matrix to </a:t>
            </a:r>
          </a:p>
          <a:p>
            <a:r>
              <a:rPr lang="en-US" altLang="zh-CN" i="1" dirty="0">
                <a:solidFill>
                  <a:srgbClr val="FFCC33"/>
                </a:solidFill>
              </a:rPr>
              <a:t>satisfy our needs: </a:t>
            </a:r>
            <a:endParaRPr lang="en-US" i="1" dirty="0">
              <a:solidFill>
                <a:srgbClr val="FFCC33"/>
              </a:solidFill>
            </a:endParaRPr>
          </a:p>
        </p:txBody>
      </p:sp>
      <p:pic>
        <p:nvPicPr>
          <p:cNvPr id="57" name="Picture 56">
            <a:extLst>
              <a:ext uri="{FF2B5EF4-FFF2-40B4-BE49-F238E27FC236}">
                <a16:creationId xmlns:a16="http://schemas.microsoft.com/office/drawing/2014/main" id="{586C086E-35E9-4940-B2C7-711D5FD6DC27}"/>
              </a:ext>
            </a:extLst>
          </p:cNvPr>
          <p:cNvPicPr>
            <a:picLocks noChangeAspect="1"/>
          </p:cNvPicPr>
          <p:nvPr/>
        </p:nvPicPr>
        <p:blipFill>
          <a:blip r:embed="rId3"/>
          <a:stretch>
            <a:fillRect/>
          </a:stretch>
        </p:blipFill>
        <p:spPr>
          <a:xfrm>
            <a:off x="6112441" y="2517023"/>
            <a:ext cx="4928250" cy="3657280"/>
          </a:xfrm>
          <a:prstGeom prst="rect">
            <a:avLst/>
          </a:prstGeom>
        </p:spPr>
      </p:pic>
    </p:spTree>
    <p:extLst>
      <p:ext uri="{BB962C8B-B14F-4D97-AF65-F5344CB8AC3E}">
        <p14:creationId xmlns:p14="http://schemas.microsoft.com/office/powerpoint/2010/main" val="2105952732"/>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64C133D-543D-EA49-AE14-1E1684F38A3A}"/>
              </a:ext>
            </a:extLst>
          </p:cNvPr>
          <p:cNvSpPr>
            <a:spLocks noGrp="1"/>
          </p:cNvSpPr>
          <p:nvPr>
            <p:ph type="title"/>
          </p:nvPr>
        </p:nvSpPr>
        <p:spPr>
          <a:xfrm>
            <a:off x="420173" y="18255"/>
            <a:ext cx="5172553" cy="1325563"/>
          </a:xfrm>
        </p:spPr>
        <p:txBody>
          <a:bodyPr>
            <a:normAutofit/>
          </a:bodyPr>
          <a:lstStyle/>
          <a:p>
            <a:r>
              <a:rPr lang="en-US" dirty="0"/>
              <a:t>Additional Definitions</a:t>
            </a:r>
          </a:p>
        </p:txBody>
      </p:sp>
      <p:sp>
        <p:nvSpPr>
          <p:cNvPr id="4" name="TextBox 3">
            <a:extLst>
              <a:ext uri="{FF2B5EF4-FFF2-40B4-BE49-F238E27FC236}">
                <a16:creationId xmlns:a16="http://schemas.microsoft.com/office/drawing/2014/main" id="{011D736D-2E90-CB47-ABCC-256FC9C2DA9C}"/>
              </a:ext>
            </a:extLst>
          </p:cNvPr>
          <p:cNvSpPr txBox="1"/>
          <p:nvPr/>
        </p:nvSpPr>
        <p:spPr>
          <a:xfrm>
            <a:off x="420173" y="1112985"/>
            <a:ext cx="286528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rgbClr val="AB00F2"/>
                </a:solidFill>
                <a:latin typeface="Helvetica" pitchFamily="2" charset="0"/>
              </a:rPr>
              <a:t>Decision Boundary</a:t>
            </a:r>
            <a:endParaRPr lang="en-US" sz="2400" dirty="0">
              <a:solidFill>
                <a:srgbClr val="AB00F2"/>
              </a:solidFill>
              <a:latin typeface="Helvetica" pitchFamily="2" charset="0"/>
            </a:endParaRPr>
          </a:p>
        </p:txBody>
      </p:sp>
      <p:sp>
        <p:nvSpPr>
          <p:cNvPr id="5" name="TextBox 4">
            <a:extLst>
              <a:ext uri="{FF2B5EF4-FFF2-40B4-BE49-F238E27FC236}">
                <a16:creationId xmlns:a16="http://schemas.microsoft.com/office/drawing/2014/main" id="{D83184E3-A193-6340-ABF2-AFD395B4DDC2}"/>
              </a:ext>
            </a:extLst>
          </p:cNvPr>
          <p:cNvSpPr txBox="1"/>
          <p:nvPr/>
        </p:nvSpPr>
        <p:spPr>
          <a:xfrm>
            <a:off x="420173" y="1730940"/>
            <a:ext cx="6411323"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Decision Boundaries are surfaces which separates the space </a:t>
            </a:r>
          </a:p>
          <a:p>
            <a:r>
              <a:rPr lang="en-US" dirty="0">
                <a:solidFill>
                  <a:schemeClr val="bg1"/>
                </a:solidFill>
              </a:rPr>
              <a:t>containing our datapoints into several regions, each region will </a:t>
            </a:r>
          </a:p>
          <a:p>
            <a:r>
              <a:rPr lang="en-US" dirty="0">
                <a:solidFill>
                  <a:schemeClr val="bg1"/>
                </a:solidFill>
              </a:rPr>
              <a:t>be identified as one certain type.</a:t>
            </a:r>
          </a:p>
          <a:p>
            <a:endParaRPr lang="en-US" dirty="0">
              <a:solidFill>
                <a:schemeClr val="bg1"/>
              </a:solidFill>
            </a:endParaRPr>
          </a:p>
          <a:p>
            <a:r>
              <a:rPr lang="en-US" dirty="0">
                <a:solidFill>
                  <a:schemeClr val="bg1"/>
                </a:solidFill>
              </a:rPr>
              <a:t>In other words, decision boundary is </a:t>
            </a:r>
            <a:r>
              <a:rPr lang="en-US" i="1" dirty="0">
                <a:solidFill>
                  <a:srgbClr val="FFCC33"/>
                </a:solidFill>
              </a:rPr>
              <a:t>the criteria of classifier</a:t>
            </a:r>
            <a:r>
              <a:rPr lang="en-US" dirty="0">
                <a:solidFill>
                  <a:schemeClr val="bg1"/>
                </a:solidFill>
              </a:rPr>
              <a:t>.</a:t>
            </a:r>
          </a:p>
          <a:p>
            <a:endParaRPr lang="en-US" dirty="0">
              <a:solidFill>
                <a:schemeClr val="bg1"/>
              </a:solidFill>
            </a:endParaRPr>
          </a:p>
          <a:p>
            <a:r>
              <a:rPr lang="en-US" dirty="0">
                <a:solidFill>
                  <a:schemeClr val="bg1"/>
                </a:solidFill>
              </a:rPr>
              <a:t>Generally, a decision boundary </a:t>
            </a:r>
            <a:r>
              <a:rPr lang="en-GB" dirty="0">
                <a:solidFill>
                  <a:schemeClr val="bg1"/>
                </a:solidFill>
              </a:rPr>
              <a:t>is a hypersurface that partitions </a:t>
            </a:r>
          </a:p>
          <a:p>
            <a:r>
              <a:rPr lang="en-GB" dirty="0">
                <a:solidFill>
                  <a:schemeClr val="bg1"/>
                </a:solidFill>
              </a:rPr>
              <a:t>the vector space containing datapoints into two sets. </a:t>
            </a:r>
          </a:p>
          <a:p>
            <a:endParaRPr lang="en-GB" dirty="0">
              <a:solidFill>
                <a:schemeClr val="bg1"/>
              </a:solidFill>
            </a:endParaRPr>
          </a:p>
          <a:p>
            <a:r>
              <a:rPr lang="en-GB" dirty="0">
                <a:solidFill>
                  <a:schemeClr val="bg1"/>
                </a:solidFill>
              </a:rPr>
              <a:t>In this example, the decision boundary is a straight line separating </a:t>
            </a:r>
          </a:p>
          <a:p>
            <a:r>
              <a:rPr lang="en-GB" dirty="0">
                <a:solidFill>
                  <a:schemeClr val="bg1"/>
                </a:solidFill>
              </a:rPr>
              <a:t>The 2-D plane.</a:t>
            </a:r>
          </a:p>
          <a:p>
            <a:endParaRPr lang="en-GB" i="1" dirty="0">
              <a:solidFill>
                <a:srgbClr val="FFCC33"/>
              </a:solidFill>
            </a:endParaRPr>
          </a:p>
          <a:p>
            <a:endParaRPr lang="en-GB" i="1" dirty="0">
              <a:solidFill>
                <a:srgbClr val="FFCC33"/>
              </a:solidFill>
            </a:endParaRPr>
          </a:p>
          <a:p>
            <a:endParaRPr lang="en-US" i="1" dirty="0">
              <a:solidFill>
                <a:srgbClr val="FFCC33"/>
              </a:solidFill>
            </a:endParaRPr>
          </a:p>
          <a:p>
            <a:endParaRPr lang="en-US" i="1" dirty="0">
              <a:solidFill>
                <a:srgbClr val="FFCC33"/>
              </a:solidFill>
            </a:endParaRPr>
          </a:p>
          <a:p>
            <a:endParaRPr lang="en-US" i="1" dirty="0">
              <a:solidFill>
                <a:srgbClr val="FFCC33"/>
              </a:solidFill>
            </a:endParaRPr>
          </a:p>
        </p:txBody>
      </p:sp>
      <p:grpSp>
        <p:nvGrpSpPr>
          <p:cNvPr id="10" name="Group 9">
            <a:extLst>
              <a:ext uri="{FF2B5EF4-FFF2-40B4-BE49-F238E27FC236}">
                <a16:creationId xmlns:a16="http://schemas.microsoft.com/office/drawing/2014/main" id="{8C0092F6-98BA-8B4D-94CA-DDC8DD71BA37}"/>
              </a:ext>
            </a:extLst>
          </p:cNvPr>
          <p:cNvGrpSpPr/>
          <p:nvPr/>
        </p:nvGrpSpPr>
        <p:grpSpPr>
          <a:xfrm>
            <a:off x="6897757" y="1969017"/>
            <a:ext cx="5009321" cy="3586495"/>
            <a:chOff x="6897757" y="1730940"/>
            <a:chExt cx="5009321" cy="3586495"/>
          </a:xfrm>
        </p:grpSpPr>
        <p:sp>
          <p:nvSpPr>
            <p:cNvPr id="9" name="Rectangle 8">
              <a:extLst>
                <a:ext uri="{FF2B5EF4-FFF2-40B4-BE49-F238E27FC236}">
                  <a16:creationId xmlns:a16="http://schemas.microsoft.com/office/drawing/2014/main" id="{BE999F93-3422-7849-812F-1F7C6D718E3F}"/>
                </a:ext>
              </a:extLst>
            </p:cNvPr>
            <p:cNvSpPr/>
            <p:nvPr/>
          </p:nvSpPr>
          <p:spPr>
            <a:xfrm>
              <a:off x="6897757" y="1730940"/>
              <a:ext cx="5009321" cy="3586495"/>
            </a:xfrm>
            <a:prstGeom prst="rect">
              <a:avLst/>
            </a:prstGeom>
            <a:solidFill>
              <a:srgbClr val="FF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10;&#10;Description automatically generated">
              <a:extLst>
                <a:ext uri="{FF2B5EF4-FFF2-40B4-BE49-F238E27FC236}">
                  <a16:creationId xmlns:a16="http://schemas.microsoft.com/office/drawing/2014/main" id="{67CE2EF3-5876-4041-91C7-92A0B3E16773}"/>
                </a:ext>
              </a:extLst>
            </p:cNvPr>
            <p:cNvPicPr>
              <a:picLocks noChangeAspect="1"/>
            </p:cNvPicPr>
            <p:nvPr/>
          </p:nvPicPr>
          <p:blipFill>
            <a:blip r:embed="rId3"/>
            <a:stretch>
              <a:fillRect/>
            </a:stretch>
          </p:blipFill>
          <p:spPr>
            <a:xfrm>
              <a:off x="6964017" y="1786835"/>
              <a:ext cx="4876800" cy="3530600"/>
            </a:xfrm>
            <a:prstGeom prst="rect">
              <a:avLst/>
            </a:prstGeom>
          </p:spPr>
        </p:pic>
      </p:grpSp>
      <p:cxnSp>
        <p:nvCxnSpPr>
          <p:cNvPr id="12" name="Straight Connector 11">
            <a:extLst>
              <a:ext uri="{FF2B5EF4-FFF2-40B4-BE49-F238E27FC236}">
                <a16:creationId xmlns:a16="http://schemas.microsoft.com/office/drawing/2014/main" id="{497284D4-8387-5A46-8117-10AADB447047}"/>
              </a:ext>
            </a:extLst>
          </p:cNvPr>
          <p:cNvCxnSpPr>
            <a:cxnSpLocks/>
          </p:cNvCxnSpPr>
          <p:nvPr/>
        </p:nvCxnSpPr>
        <p:spPr>
          <a:xfrm>
            <a:off x="7822096" y="1222513"/>
            <a:ext cx="3661343" cy="4655773"/>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D9C0833-B875-D04B-8426-0EAE2C3ED821}"/>
              </a:ext>
            </a:extLst>
          </p:cNvPr>
          <p:cNvSpPr txBox="1"/>
          <p:nvPr/>
        </p:nvSpPr>
        <p:spPr>
          <a:xfrm>
            <a:off x="8203976" y="1185020"/>
            <a:ext cx="2588821" cy="646331"/>
          </a:xfrm>
          <a:prstGeom prst="rect">
            <a:avLst/>
          </a:prstGeom>
          <a:noFill/>
        </p:spPr>
        <p:txBody>
          <a:bodyPr wrap="square" rtlCol="0">
            <a:spAutoFit/>
          </a:bodyPr>
          <a:lstStyle/>
          <a:p>
            <a:pPr algn="ctr"/>
            <a:r>
              <a:rPr lang="en-US" i="1" dirty="0">
                <a:solidFill>
                  <a:srgbClr val="FF0000"/>
                </a:solidFill>
              </a:rPr>
              <a:t>The decision boundary </a:t>
            </a:r>
          </a:p>
          <a:p>
            <a:pPr algn="ctr"/>
            <a:r>
              <a:rPr lang="en-US" i="1" dirty="0">
                <a:solidFill>
                  <a:srgbClr val="FF0000"/>
                </a:solidFill>
              </a:rPr>
              <a:t>of this problem </a:t>
            </a:r>
          </a:p>
        </p:txBody>
      </p:sp>
    </p:spTree>
    <p:extLst>
      <p:ext uri="{BB962C8B-B14F-4D97-AF65-F5344CB8AC3E}">
        <p14:creationId xmlns:p14="http://schemas.microsoft.com/office/powerpoint/2010/main" val="1508167182"/>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3A12-8D84-804B-95E3-B21D87156FCA}"/>
              </a:ext>
            </a:extLst>
          </p:cNvPr>
          <p:cNvSpPr>
            <a:spLocks noGrp="1"/>
          </p:cNvSpPr>
          <p:nvPr/>
        </p:nvSpPr>
        <p:spPr>
          <a:xfrm>
            <a:off x="838200" y="2766218"/>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0" i="0" kern="1200">
                <a:solidFill>
                  <a:schemeClr val="bg1"/>
                </a:solidFill>
                <a:latin typeface="Avenir Medium" panose="02000503020000020003" pitchFamily="2" charset="0"/>
                <a:ea typeface="+mj-ea"/>
                <a:cs typeface="+mj-cs"/>
              </a:defRPr>
            </a:lvl1pPr>
          </a:lstStyle>
          <a:p>
            <a:r>
              <a:rPr lang="en-US" dirty="0">
                <a:solidFill>
                  <a:schemeClr val="tx1"/>
                </a:solidFill>
              </a:rPr>
              <a:t>Showcase</a:t>
            </a:r>
          </a:p>
        </p:txBody>
      </p:sp>
    </p:spTree>
    <p:extLst>
      <p:ext uri="{BB962C8B-B14F-4D97-AF65-F5344CB8AC3E}">
        <p14:creationId xmlns:p14="http://schemas.microsoft.com/office/powerpoint/2010/main" val="3705963034"/>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30E23-00F7-3C46-86EC-26587CC5E23D}"/>
              </a:ext>
            </a:extLst>
          </p:cNvPr>
          <p:cNvSpPr>
            <a:spLocks noGrp="1"/>
          </p:cNvSpPr>
          <p:nvPr>
            <p:ph type="title"/>
          </p:nvPr>
        </p:nvSpPr>
        <p:spPr/>
        <p:txBody>
          <a:bodyPr/>
          <a:lstStyle/>
          <a:p>
            <a:r>
              <a:rPr lang="en-US" dirty="0"/>
              <a:t>Conclusion</a:t>
            </a:r>
          </a:p>
        </p:txBody>
      </p:sp>
      <p:sp>
        <p:nvSpPr>
          <p:cNvPr id="3" name="TextBox 2">
            <a:extLst>
              <a:ext uri="{FF2B5EF4-FFF2-40B4-BE49-F238E27FC236}">
                <a16:creationId xmlns:a16="http://schemas.microsoft.com/office/drawing/2014/main" id="{E6DFFFDA-EE52-D948-A1DF-333CBE43D9A6}"/>
              </a:ext>
            </a:extLst>
          </p:cNvPr>
          <p:cNvSpPr txBox="1"/>
          <p:nvPr/>
        </p:nvSpPr>
        <p:spPr>
          <a:xfrm>
            <a:off x="420173" y="980037"/>
            <a:ext cx="10385359" cy="5450851"/>
          </a:xfrm>
          <a:prstGeom prst="rect">
            <a:avLst/>
          </a:prstGeom>
          <a:noFill/>
        </p:spPr>
        <p:txBody>
          <a:bodyPr wrap="square" rtlCol="0">
            <a:spAutoFit/>
          </a:bodyPr>
          <a:lstStyle/>
          <a:p>
            <a:pPr marL="342900" indent="-342900">
              <a:lnSpc>
                <a:spcPct val="150000"/>
              </a:lnSpc>
              <a:buAutoNum type="arabicPeriod"/>
            </a:pPr>
            <a:r>
              <a:rPr lang="en-US" dirty="0">
                <a:solidFill>
                  <a:schemeClr val="bg1"/>
                </a:solidFill>
              </a:rPr>
              <a:t>We discussed the notion of Classification and introduced a methodology which helps you to understand and derive the core principles of understanding classification algorithms.</a:t>
            </a:r>
          </a:p>
          <a:p>
            <a:pPr>
              <a:lnSpc>
                <a:spcPct val="150000"/>
              </a:lnSpc>
            </a:pPr>
            <a:endParaRPr lang="en-US" dirty="0">
              <a:solidFill>
                <a:schemeClr val="bg1"/>
              </a:solidFill>
            </a:endParaRPr>
          </a:p>
          <a:p>
            <a:pPr>
              <a:lnSpc>
                <a:spcPct val="150000"/>
              </a:lnSpc>
            </a:pPr>
            <a:r>
              <a:rPr lang="en-US" dirty="0">
                <a:solidFill>
                  <a:schemeClr val="bg1"/>
                </a:solidFill>
              </a:rPr>
              <a:t>2. We have seen the full picture that how Logistic Regression works.</a:t>
            </a:r>
          </a:p>
          <a:p>
            <a:pPr marL="800100" lvl="1" indent="-342900">
              <a:lnSpc>
                <a:spcPct val="150000"/>
              </a:lnSpc>
              <a:buFontTx/>
              <a:buAutoNum type="arabicPeriod"/>
            </a:pPr>
            <a:r>
              <a:rPr lang="en-US" dirty="0">
                <a:solidFill>
                  <a:schemeClr val="bg1"/>
                </a:solidFill>
              </a:rPr>
              <a:t>Logistic Regression Classification is based on assuming </a:t>
            </a:r>
          </a:p>
          <a:p>
            <a:pPr marL="800100" lvl="1" indent="-342900">
              <a:lnSpc>
                <a:spcPct val="150000"/>
              </a:lnSpc>
              <a:buFontTx/>
              <a:buAutoNum type="arabicPeriod"/>
            </a:pPr>
            <a:r>
              <a:rPr lang="en-US" dirty="0">
                <a:solidFill>
                  <a:schemeClr val="bg1"/>
                </a:solidFill>
              </a:rPr>
              <a:t>Sigmoid Function is used to convert the linear combination into a probability value.</a:t>
            </a:r>
          </a:p>
          <a:p>
            <a:pPr marL="800100" lvl="1" indent="-342900">
              <a:lnSpc>
                <a:spcPct val="150000"/>
              </a:lnSpc>
              <a:buAutoNum type="arabicPeriod"/>
            </a:pPr>
            <a:r>
              <a:rPr lang="en-US" dirty="0">
                <a:solidFill>
                  <a:schemeClr val="bg1"/>
                </a:solidFill>
              </a:rPr>
              <a:t>Cross Entropy Loss function is essentially the same as MLE.</a:t>
            </a:r>
          </a:p>
          <a:p>
            <a:pPr marL="800100" lvl="1" indent="-342900">
              <a:lnSpc>
                <a:spcPct val="150000"/>
              </a:lnSpc>
              <a:buAutoNum type="arabicPeriod"/>
            </a:pPr>
            <a:r>
              <a:rPr lang="en-US" dirty="0">
                <a:solidFill>
                  <a:schemeClr val="bg1"/>
                </a:solidFill>
              </a:rPr>
              <a:t>Gradient Descendent Method is used to optimize weights and bias of the model.</a:t>
            </a:r>
          </a:p>
          <a:p>
            <a:pPr lvl="1">
              <a:lnSpc>
                <a:spcPct val="150000"/>
              </a:lnSpc>
            </a:pPr>
            <a:endParaRPr lang="en-US" dirty="0">
              <a:solidFill>
                <a:schemeClr val="bg1"/>
              </a:solidFill>
            </a:endParaRPr>
          </a:p>
          <a:p>
            <a:pPr>
              <a:lnSpc>
                <a:spcPct val="150000"/>
              </a:lnSpc>
            </a:pPr>
            <a:r>
              <a:rPr lang="en-US" dirty="0">
                <a:solidFill>
                  <a:schemeClr val="bg1"/>
                </a:solidFill>
              </a:rPr>
              <a:t>3. We showed how to train a Logistic Regression model using Python ML Libraries and visualize it.</a:t>
            </a:r>
          </a:p>
          <a:p>
            <a:pPr marL="800100" lvl="1" indent="-342900">
              <a:lnSpc>
                <a:spcPct val="150000"/>
              </a:lnSpc>
              <a:buAutoNum type="arabicPeriod"/>
            </a:pPr>
            <a:r>
              <a:rPr lang="en-US" dirty="0">
                <a:solidFill>
                  <a:schemeClr val="bg1"/>
                </a:solidFill>
              </a:rPr>
              <a:t>Confusion Matrix is a tool of revealing the Correction &amp; Error rate of one model.</a:t>
            </a:r>
          </a:p>
          <a:p>
            <a:pPr marL="800100" lvl="1" indent="-342900">
              <a:lnSpc>
                <a:spcPct val="150000"/>
              </a:lnSpc>
              <a:buAutoNum type="arabicPeriod"/>
            </a:pPr>
            <a:r>
              <a:rPr lang="en-US" dirty="0">
                <a:solidFill>
                  <a:schemeClr val="bg1"/>
                </a:solidFill>
              </a:rPr>
              <a:t>Decision Boundary is a hyperplane which divides the space into two parts, being the key component in classifying different datapoints.</a:t>
            </a:r>
          </a:p>
        </p:txBody>
      </p:sp>
      <p:pic>
        <p:nvPicPr>
          <p:cNvPr id="4" name="Graphic 3">
            <a:extLst>
              <a:ext uri="{FF2B5EF4-FFF2-40B4-BE49-F238E27FC236}">
                <a16:creationId xmlns:a16="http://schemas.microsoft.com/office/drawing/2014/main" id="{54D46D57-19B4-E94E-9DAD-05437C045B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2288" y="2769049"/>
            <a:ext cx="4212406" cy="297346"/>
          </a:xfrm>
          <a:prstGeom prst="rect">
            <a:avLst/>
          </a:prstGeom>
        </p:spPr>
      </p:pic>
    </p:spTree>
    <p:extLst>
      <p:ext uri="{BB962C8B-B14F-4D97-AF65-F5344CB8AC3E}">
        <p14:creationId xmlns:p14="http://schemas.microsoft.com/office/powerpoint/2010/main" val="3113866212"/>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C0CFF-69EC-2441-B5AF-9BF7A81E5472}"/>
              </a:ext>
            </a:extLst>
          </p:cNvPr>
          <p:cNvSpPr>
            <a:spLocks noGrp="1"/>
          </p:cNvSpPr>
          <p:nvPr>
            <p:ph type="title"/>
          </p:nvPr>
        </p:nvSpPr>
        <p:spPr/>
        <p:txBody>
          <a:bodyPr/>
          <a:lstStyle/>
          <a:p>
            <a:r>
              <a:rPr lang="en-US" dirty="0"/>
              <a:t>Some More Problems…</a:t>
            </a:r>
          </a:p>
        </p:txBody>
      </p:sp>
      <p:sp>
        <p:nvSpPr>
          <p:cNvPr id="3" name="TextBox 2">
            <a:extLst>
              <a:ext uri="{FF2B5EF4-FFF2-40B4-BE49-F238E27FC236}">
                <a16:creationId xmlns:a16="http://schemas.microsoft.com/office/drawing/2014/main" id="{AF06B719-C622-DC41-8972-A7C6CCEFAAA8}"/>
              </a:ext>
            </a:extLst>
          </p:cNvPr>
          <p:cNvSpPr txBox="1"/>
          <p:nvPr/>
        </p:nvSpPr>
        <p:spPr>
          <a:xfrm>
            <a:off x="420173" y="1180759"/>
            <a:ext cx="10385359" cy="2814617"/>
          </a:xfrm>
          <a:prstGeom prst="rect">
            <a:avLst/>
          </a:prstGeom>
          <a:noFill/>
        </p:spPr>
        <p:txBody>
          <a:bodyPr wrap="square" rtlCol="0">
            <a:spAutoFit/>
          </a:bodyPr>
          <a:lstStyle/>
          <a:p>
            <a:pPr>
              <a:lnSpc>
                <a:spcPct val="150000"/>
              </a:lnSpc>
            </a:pPr>
            <a:r>
              <a:rPr lang="en-US" sz="2000" dirty="0">
                <a:solidFill>
                  <a:schemeClr val="bg1"/>
                </a:solidFill>
              </a:rPr>
              <a:t>1. Why do we choose Cross Entropy Loss function but not the commonly-used MSE?</a:t>
            </a:r>
          </a:p>
          <a:p>
            <a:pPr>
              <a:lnSpc>
                <a:spcPct val="150000"/>
              </a:lnSpc>
            </a:pPr>
            <a:r>
              <a:rPr lang="en-US" sz="2000" dirty="0">
                <a:solidFill>
                  <a:schemeClr val="bg1"/>
                </a:solidFill>
              </a:rPr>
              <a:t>2. How to explain the Cross Entropy Loss function from the informatics’ perspective?</a:t>
            </a:r>
          </a:p>
          <a:p>
            <a:pPr>
              <a:lnSpc>
                <a:spcPct val="150000"/>
              </a:lnSpc>
            </a:pPr>
            <a:r>
              <a:rPr lang="en-US" sz="2000" dirty="0">
                <a:solidFill>
                  <a:schemeClr val="bg1"/>
                </a:solidFill>
              </a:rPr>
              <a:t>3. Is there any space for us to further optimize Gradient Descendent Method?</a:t>
            </a:r>
          </a:p>
          <a:p>
            <a:pPr>
              <a:lnSpc>
                <a:spcPct val="150000"/>
              </a:lnSpc>
            </a:pPr>
            <a:r>
              <a:rPr lang="en-US" sz="2000" dirty="0">
                <a:solidFill>
                  <a:schemeClr val="bg1"/>
                </a:solidFill>
              </a:rPr>
              <a:t>4. Is Logistic Regression suitable in any circumstances? What’s its advantage and its drawback?</a:t>
            </a:r>
          </a:p>
          <a:p>
            <a:pPr>
              <a:lnSpc>
                <a:spcPct val="150000"/>
              </a:lnSpc>
            </a:pPr>
            <a:r>
              <a:rPr lang="en-US" sz="2000" dirty="0">
                <a:solidFill>
                  <a:schemeClr val="bg1"/>
                </a:solidFill>
              </a:rPr>
              <a:t>5. How to get a deeper understanding of other prevalent classification methods structurally?</a:t>
            </a:r>
          </a:p>
          <a:p>
            <a:pPr>
              <a:lnSpc>
                <a:spcPct val="150000"/>
              </a:lnSpc>
            </a:pPr>
            <a:endParaRPr lang="en-US" sz="2000" dirty="0">
              <a:solidFill>
                <a:schemeClr val="bg1"/>
              </a:solidFill>
            </a:endParaRPr>
          </a:p>
        </p:txBody>
      </p:sp>
      <p:sp>
        <p:nvSpPr>
          <p:cNvPr id="4" name="TextBox 3">
            <a:extLst>
              <a:ext uri="{FF2B5EF4-FFF2-40B4-BE49-F238E27FC236}">
                <a16:creationId xmlns:a16="http://schemas.microsoft.com/office/drawing/2014/main" id="{12E3A1FF-45AA-5F4E-8A0D-26D630D60923}"/>
              </a:ext>
            </a:extLst>
          </p:cNvPr>
          <p:cNvSpPr txBox="1"/>
          <p:nvPr/>
        </p:nvSpPr>
        <p:spPr>
          <a:xfrm>
            <a:off x="4560849" y="4122969"/>
            <a:ext cx="2419815" cy="3108543"/>
          </a:xfrm>
          <a:prstGeom prst="rect">
            <a:avLst/>
          </a:prstGeom>
          <a:noFill/>
        </p:spPr>
        <p:txBody>
          <a:bodyPr wrap="square" rtlCol="0">
            <a:spAutoFit/>
          </a:bodyPr>
          <a:lstStyle/>
          <a:p>
            <a:pPr algn="ctr"/>
            <a:r>
              <a:rPr lang="en-US" sz="19600" dirty="0"/>
              <a:t>🤔</a:t>
            </a:r>
          </a:p>
        </p:txBody>
      </p:sp>
    </p:spTree>
    <p:extLst>
      <p:ext uri="{BB962C8B-B14F-4D97-AF65-F5344CB8AC3E}">
        <p14:creationId xmlns:p14="http://schemas.microsoft.com/office/powerpoint/2010/main" val="2060135846"/>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3A12-8D84-804B-95E3-B21D87156FCA}"/>
              </a:ext>
            </a:extLst>
          </p:cNvPr>
          <p:cNvSpPr>
            <a:spLocks noGrp="1"/>
          </p:cNvSpPr>
          <p:nvPr>
            <p:ph type="title"/>
          </p:nvPr>
        </p:nvSpPr>
        <p:spPr/>
        <p:txBody>
          <a:bodyPr/>
          <a:lstStyle/>
          <a:p>
            <a:r>
              <a:rPr lang="en-US" dirty="0"/>
              <a:t>Thanks for Listening!</a:t>
            </a:r>
          </a:p>
        </p:txBody>
      </p:sp>
      <p:sp>
        <p:nvSpPr>
          <p:cNvPr id="5" name="TextBox 4">
            <a:extLst>
              <a:ext uri="{FF2B5EF4-FFF2-40B4-BE49-F238E27FC236}">
                <a16:creationId xmlns:a16="http://schemas.microsoft.com/office/drawing/2014/main" id="{DBD391F6-DA0D-5B47-A373-B3EA6FC6CD82}"/>
              </a:ext>
            </a:extLst>
          </p:cNvPr>
          <p:cNvSpPr txBox="1"/>
          <p:nvPr/>
        </p:nvSpPr>
        <p:spPr>
          <a:xfrm>
            <a:off x="3493119" y="3784004"/>
            <a:ext cx="5205761" cy="307777"/>
          </a:xfrm>
          <a:prstGeom prst="rect">
            <a:avLst/>
          </a:prstGeom>
          <a:noFill/>
        </p:spPr>
        <p:txBody>
          <a:bodyPr wrap="square" rtlCol="0">
            <a:spAutoFit/>
          </a:bodyPr>
          <a:lstStyle/>
          <a:p>
            <a:pPr algn="ctr"/>
            <a:r>
              <a:rPr lang="en-US" altLang="zh-CN" sz="1400" i="1" dirty="0">
                <a:solidFill>
                  <a:srgbClr val="FFCC33"/>
                </a:solidFill>
              </a:rPr>
              <a:t>(Feel free to ask any questions as long as I’m able to answer it XD)</a:t>
            </a:r>
            <a:endParaRPr lang="en-US" sz="1400" i="1" dirty="0">
              <a:solidFill>
                <a:srgbClr val="FFCC33"/>
              </a:solidFill>
            </a:endParaRPr>
          </a:p>
        </p:txBody>
      </p:sp>
    </p:spTree>
    <p:extLst>
      <p:ext uri="{BB962C8B-B14F-4D97-AF65-F5344CB8AC3E}">
        <p14:creationId xmlns:p14="http://schemas.microsoft.com/office/powerpoint/2010/main" val="2195199413"/>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5BCF-E073-EB4C-B959-D6B3C041C585}"/>
              </a:ext>
            </a:extLst>
          </p:cNvPr>
          <p:cNvSpPr>
            <a:spLocks noGrp="1"/>
          </p:cNvSpPr>
          <p:nvPr>
            <p:ph type="title"/>
          </p:nvPr>
        </p:nvSpPr>
        <p:spPr/>
        <p:txBody>
          <a:bodyPr/>
          <a:lstStyle/>
          <a:p>
            <a:r>
              <a:rPr lang="en-US" dirty="0"/>
              <a:t>Reference</a:t>
            </a:r>
          </a:p>
        </p:txBody>
      </p:sp>
      <p:sp>
        <p:nvSpPr>
          <p:cNvPr id="3" name="TextBox 2">
            <a:extLst>
              <a:ext uri="{FF2B5EF4-FFF2-40B4-BE49-F238E27FC236}">
                <a16:creationId xmlns:a16="http://schemas.microsoft.com/office/drawing/2014/main" id="{BC81448F-E4FC-F84B-9CAC-72A2E00E13D3}"/>
              </a:ext>
            </a:extLst>
          </p:cNvPr>
          <p:cNvSpPr txBox="1"/>
          <p:nvPr/>
        </p:nvSpPr>
        <p:spPr>
          <a:xfrm>
            <a:off x="524107" y="959005"/>
            <a:ext cx="10158761" cy="6281848"/>
          </a:xfrm>
          <a:prstGeom prst="rect">
            <a:avLst/>
          </a:prstGeom>
          <a:noFill/>
        </p:spPr>
        <p:txBody>
          <a:bodyPr wrap="square" rtlCol="0">
            <a:spAutoFit/>
          </a:bodyPr>
          <a:lstStyle/>
          <a:p>
            <a:pPr>
              <a:lnSpc>
                <a:spcPct val="150000"/>
              </a:lnSpc>
            </a:pPr>
            <a:r>
              <a:rPr lang="en-US" dirty="0">
                <a:solidFill>
                  <a:schemeClr val="bg1">
                    <a:lumMod val="75000"/>
                  </a:schemeClr>
                </a:solidFill>
              </a:rPr>
              <a:t>https://en.wikipedia.org/wiki/Logistic_regression</a:t>
            </a:r>
          </a:p>
          <a:p>
            <a:pPr>
              <a:lnSpc>
                <a:spcPct val="150000"/>
              </a:lnSpc>
            </a:pPr>
            <a:r>
              <a:rPr lang="en-US" dirty="0">
                <a:solidFill>
                  <a:schemeClr val="bg1">
                    <a:lumMod val="75000"/>
                  </a:schemeClr>
                </a:solidFill>
              </a:rPr>
              <a:t>https://www.zhihu.com/question/47744216/answer/1630238542</a:t>
            </a:r>
            <a:endParaRPr lang="en-GB" dirty="0">
              <a:solidFill>
                <a:schemeClr val="bg1">
                  <a:lumMod val="75000"/>
                </a:schemeClr>
              </a:solidFill>
            </a:endParaRPr>
          </a:p>
          <a:p>
            <a:pPr>
              <a:lnSpc>
                <a:spcPct val="150000"/>
              </a:lnSpc>
            </a:pPr>
            <a:r>
              <a:rPr lang="en-GB" dirty="0">
                <a:solidFill>
                  <a:schemeClr val="bg1">
                    <a:lumMod val="75000"/>
                  </a:schemeClr>
                </a:solidFill>
              </a:rPr>
              <a:t>https://www.zhihu.com/question/65288314/answer/849294209</a:t>
            </a:r>
          </a:p>
          <a:p>
            <a:pPr>
              <a:lnSpc>
                <a:spcPct val="150000"/>
              </a:lnSpc>
            </a:pPr>
            <a:r>
              <a:rPr lang="en-GB" dirty="0">
                <a:solidFill>
                  <a:schemeClr val="bg1">
                    <a:lumMod val="75000"/>
                  </a:schemeClr>
                </a:solidFill>
              </a:rPr>
              <a:t>https://www.cnblogs.com/smartwhite/p/9109815.html</a:t>
            </a:r>
          </a:p>
          <a:p>
            <a:pPr>
              <a:lnSpc>
                <a:spcPct val="150000"/>
              </a:lnSpc>
            </a:pPr>
            <a:r>
              <a:rPr lang="en-GB" dirty="0">
                <a:solidFill>
                  <a:schemeClr val="bg1">
                    <a:lumMod val="75000"/>
                  </a:schemeClr>
                </a:solidFill>
              </a:rPr>
              <a:t>https://towardsdatascience.com/gradient-descent-algorithm-and-its-variants-10f652806a3</a:t>
            </a:r>
          </a:p>
          <a:p>
            <a:pPr>
              <a:lnSpc>
                <a:spcPct val="150000"/>
              </a:lnSpc>
            </a:pPr>
            <a:r>
              <a:rPr lang="en-GB" dirty="0">
                <a:solidFill>
                  <a:schemeClr val="bg1">
                    <a:lumMod val="75000"/>
                  </a:schemeClr>
                </a:solidFill>
              </a:rPr>
              <a:t>https://blog.clairvoyantsoft.com/the-ascent-of-gradient-descent-23356390836f</a:t>
            </a:r>
          </a:p>
          <a:p>
            <a:pPr>
              <a:lnSpc>
                <a:spcPct val="150000"/>
              </a:lnSpc>
            </a:pPr>
            <a:r>
              <a:rPr lang="en-GB" dirty="0">
                <a:solidFill>
                  <a:schemeClr val="bg1">
                    <a:lumMod val="75000"/>
                  </a:schemeClr>
                </a:solidFill>
              </a:rPr>
              <a:t>https://www.marktechpost.com/2021/02/12/logistic-regression-with-a-real-world-example-in-python/</a:t>
            </a:r>
          </a:p>
          <a:p>
            <a:pPr>
              <a:lnSpc>
                <a:spcPct val="150000"/>
              </a:lnSpc>
            </a:pPr>
            <a:r>
              <a:rPr lang="en-GB" dirty="0">
                <a:solidFill>
                  <a:schemeClr val="bg1">
                    <a:lumMod val="75000"/>
                  </a:schemeClr>
                </a:solidFill>
              </a:rPr>
              <a:t>https://machinelearningmastery.com/confusion-matrix-machine-learning/</a:t>
            </a:r>
          </a:p>
          <a:p>
            <a:pPr>
              <a:lnSpc>
                <a:spcPct val="150000"/>
              </a:lnSpc>
            </a:pPr>
            <a:r>
              <a:rPr lang="en-GB" dirty="0">
                <a:solidFill>
                  <a:schemeClr val="bg1">
                    <a:lumMod val="75000"/>
                  </a:schemeClr>
                </a:solidFill>
              </a:rPr>
              <a:t>https://www.kaggle.com/akram24/social-network-ads</a:t>
            </a:r>
          </a:p>
          <a:p>
            <a:pPr>
              <a:lnSpc>
                <a:spcPct val="150000"/>
              </a:lnSpc>
            </a:pPr>
            <a:r>
              <a:rPr lang="en-GB" dirty="0">
                <a:solidFill>
                  <a:schemeClr val="bg1">
                    <a:lumMod val="75000"/>
                  </a:schemeClr>
                </a:solidFill>
              </a:rPr>
              <a:t>https://towardsdatascience.com/logistic-regression-and-decision-boundary-eab6e00c1e8</a:t>
            </a:r>
          </a:p>
          <a:p>
            <a:pPr>
              <a:lnSpc>
                <a:spcPct val="150000"/>
              </a:lnSpc>
            </a:pPr>
            <a:r>
              <a:rPr lang="en-GB" dirty="0">
                <a:solidFill>
                  <a:schemeClr val="bg1">
                    <a:lumMod val="75000"/>
                  </a:schemeClr>
                </a:solidFill>
              </a:rPr>
              <a:t>Probabilistic Machine Learning: An introduction</a:t>
            </a:r>
            <a:r>
              <a:rPr lang="en-US" altLang="zh-CN" dirty="0">
                <a:solidFill>
                  <a:schemeClr val="bg1">
                    <a:lumMod val="75000"/>
                  </a:schemeClr>
                </a:solidFill>
              </a:rPr>
              <a:t>,</a:t>
            </a:r>
            <a:r>
              <a:rPr lang="zh-CN" altLang="en-US" dirty="0">
                <a:solidFill>
                  <a:schemeClr val="bg1">
                    <a:lumMod val="75000"/>
                  </a:schemeClr>
                </a:solidFill>
              </a:rPr>
              <a:t> </a:t>
            </a:r>
            <a:r>
              <a:rPr lang="en-GB" dirty="0">
                <a:solidFill>
                  <a:schemeClr val="bg1">
                    <a:lumMod val="75000"/>
                  </a:schemeClr>
                </a:solidFill>
              </a:rPr>
              <a:t>Kevin P. Murphy</a:t>
            </a:r>
          </a:p>
          <a:p>
            <a:pPr>
              <a:lnSpc>
                <a:spcPct val="150000"/>
              </a:lnSpc>
            </a:pPr>
            <a:r>
              <a:rPr lang="en-GB" dirty="0">
                <a:solidFill>
                  <a:schemeClr val="bg1">
                    <a:lumMod val="75000"/>
                  </a:schemeClr>
                </a:solidFill>
              </a:rPr>
              <a:t>Python Machine Learning</a:t>
            </a:r>
            <a:r>
              <a:rPr lang="en-US" altLang="zh-CN" dirty="0">
                <a:solidFill>
                  <a:schemeClr val="bg1">
                    <a:lumMod val="75000"/>
                  </a:schemeClr>
                </a:solidFill>
              </a:rPr>
              <a:t>,</a:t>
            </a:r>
            <a:r>
              <a:rPr lang="zh-CN" altLang="en-US" dirty="0">
                <a:solidFill>
                  <a:schemeClr val="bg1">
                    <a:lumMod val="75000"/>
                  </a:schemeClr>
                </a:solidFill>
              </a:rPr>
              <a:t> </a:t>
            </a:r>
            <a:r>
              <a:rPr lang="en-GB" dirty="0">
                <a:solidFill>
                  <a:schemeClr val="bg1">
                    <a:lumMod val="75000"/>
                  </a:schemeClr>
                </a:solidFill>
              </a:rPr>
              <a:t>Sebastian Raschka</a:t>
            </a:r>
          </a:p>
          <a:p>
            <a:pPr>
              <a:lnSpc>
                <a:spcPct val="150000"/>
              </a:lnSpc>
            </a:pPr>
            <a:endParaRPr lang="en-GB" dirty="0">
              <a:solidFill>
                <a:schemeClr val="bg1">
                  <a:lumMod val="75000"/>
                </a:schemeClr>
              </a:solidFill>
            </a:endParaRPr>
          </a:p>
          <a:p>
            <a:pPr>
              <a:lnSpc>
                <a:spcPct val="150000"/>
              </a:lnSpc>
            </a:pPr>
            <a:endParaRPr lang="en-GB" dirty="0">
              <a:solidFill>
                <a:schemeClr val="bg1">
                  <a:lumMod val="75000"/>
                </a:schemeClr>
              </a:solidFill>
            </a:endParaRPr>
          </a:p>
          <a:p>
            <a:pPr>
              <a:lnSpc>
                <a:spcPct val="150000"/>
              </a:lnSpc>
            </a:pPr>
            <a:endParaRPr lang="en-US" dirty="0">
              <a:solidFill>
                <a:schemeClr val="bg1">
                  <a:lumMod val="75000"/>
                </a:schemeClr>
              </a:solidFill>
            </a:endParaRPr>
          </a:p>
        </p:txBody>
      </p:sp>
    </p:spTree>
    <p:extLst>
      <p:ext uri="{BB962C8B-B14F-4D97-AF65-F5344CB8AC3E}">
        <p14:creationId xmlns:p14="http://schemas.microsoft.com/office/powerpoint/2010/main" val="393382533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C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8982-8D3B-6249-9B72-3A1D6988CCBB}"/>
              </a:ext>
            </a:extLst>
          </p:cNvPr>
          <p:cNvSpPr>
            <a:spLocks noGrp="1"/>
          </p:cNvSpPr>
          <p:nvPr>
            <p:ph type="title"/>
          </p:nvPr>
        </p:nvSpPr>
        <p:spPr/>
        <p:txBody>
          <a:bodyPr>
            <a:normAutofit/>
          </a:bodyPr>
          <a:lstStyle/>
          <a:p>
            <a:r>
              <a:rPr lang="en-US" altLang="zh-CN" sz="4000" dirty="0"/>
              <a:t>Real-Life</a:t>
            </a:r>
            <a:r>
              <a:rPr lang="zh-CN" altLang="en-US" sz="4000" dirty="0"/>
              <a:t> </a:t>
            </a:r>
            <a:r>
              <a:rPr lang="en-US" altLang="zh-CN" sz="4000" dirty="0"/>
              <a:t>Applications</a:t>
            </a:r>
            <a:endParaRPr lang="en-US" sz="4000" dirty="0"/>
          </a:p>
        </p:txBody>
      </p:sp>
      <p:grpSp>
        <p:nvGrpSpPr>
          <p:cNvPr id="29" name="Group 28">
            <a:extLst>
              <a:ext uri="{FF2B5EF4-FFF2-40B4-BE49-F238E27FC236}">
                <a16:creationId xmlns:a16="http://schemas.microsoft.com/office/drawing/2014/main" id="{9B9402D9-DD0D-5042-9F45-5C7FE6A4F27D}"/>
              </a:ext>
            </a:extLst>
          </p:cNvPr>
          <p:cNvGrpSpPr/>
          <p:nvPr/>
        </p:nvGrpSpPr>
        <p:grpSpPr>
          <a:xfrm>
            <a:off x="578176" y="1343818"/>
            <a:ext cx="2743200" cy="4725906"/>
            <a:chOff x="578176" y="1343818"/>
            <a:chExt cx="2743200" cy="4725906"/>
          </a:xfrm>
        </p:grpSpPr>
        <p:grpSp>
          <p:nvGrpSpPr>
            <p:cNvPr id="15" name="Group 14">
              <a:extLst>
                <a:ext uri="{FF2B5EF4-FFF2-40B4-BE49-F238E27FC236}">
                  <a16:creationId xmlns:a16="http://schemas.microsoft.com/office/drawing/2014/main" id="{164CEEE0-C16A-524A-A059-9BA55217D4B4}"/>
                </a:ext>
              </a:extLst>
            </p:cNvPr>
            <p:cNvGrpSpPr/>
            <p:nvPr/>
          </p:nvGrpSpPr>
          <p:grpSpPr>
            <a:xfrm>
              <a:off x="578176" y="1343818"/>
              <a:ext cx="2743200" cy="4725906"/>
              <a:chOff x="578176" y="1343818"/>
              <a:chExt cx="2743200" cy="4725906"/>
            </a:xfrm>
          </p:grpSpPr>
          <p:sp>
            <p:nvSpPr>
              <p:cNvPr id="8" name="Rectangle 7">
                <a:extLst>
                  <a:ext uri="{FF2B5EF4-FFF2-40B4-BE49-F238E27FC236}">
                    <a16:creationId xmlns:a16="http://schemas.microsoft.com/office/drawing/2014/main" id="{42A3B3AB-EE9E-874B-983F-8B8CEAE7E8C7}"/>
                  </a:ext>
                </a:extLst>
              </p:cNvPr>
              <p:cNvSpPr/>
              <p:nvPr/>
            </p:nvSpPr>
            <p:spPr>
              <a:xfrm>
                <a:off x="578176" y="1343818"/>
                <a:ext cx="2743200" cy="4725906"/>
              </a:xfrm>
              <a:prstGeom prst="rect">
                <a:avLst/>
              </a:prstGeom>
              <a:solidFill>
                <a:srgbClr val="66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2ADE0A-04F2-B94F-85DB-2D5472AD78DD}"/>
                  </a:ext>
                </a:extLst>
              </p:cNvPr>
              <p:cNvSpPr/>
              <p:nvPr/>
            </p:nvSpPr>
            <p:spPr>
              <a:xfrm>
                <a:off x="578176" y="4706471"/>
                <a:ext cx="2743200" cy="1363253"/>
              </a:xfrm>
              <a:prstGeom prst="rect">
                <a:avLst/>
              </a:prstGeom>
              <a:solidFill>
                <a:srgbClr val="AB0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FD4655E6-6EDD-E348-A1D9-09FFDAA5CD2F}"/>
                </a:ext>
              </a:extLst>
            </p:cNvPr>
            <p:cNvSpPr txBox="1"/>
            <p:nvPr/>
          </p:nvSpPr>
          <p:spPr>
            <a:xfrm>
              <a:off x="790339" y="4875602"/>
              <a:ext cx="2487706" cy="954107"/>
            </a:xfrm>
            <a:prstGeom prst="rect">
              <a:avLst/>
            </a:prstGeom>
            <a:noFill/>
            <a:ln>
              <a:noFill/>
            </a:ln>
          </p:spPr>
          <p:txBody>
            <a:bodyPr wrap="square" rtlCol="0">
              <a:spAutoFit/>
            </a:bodyPr>
            <a:lstStyle/>
            <a:p>
              <a:r>
                <a:rPr lang="en-US" sz="2800" b="1" dirty="0">
                  <a:solidFill>
                    <a:schemeClr val="bg1"/>
                  </a:solidFill>
                </a:rPr>
                <a:t>Predicting</a:t>
              </a:r>
            </a:p>
            <a:p>
              <a:r>
                <a:rPr lang="en-US" sz="2800" b="1" dirty="0">
                  <a:solidFill>
                    <a:schemeClr val="bg1"/>
                  </a:solidFill>
                </a:rPr>
                <a:t>Weather</a:t>
              </a:r>
            </a:p>
          </p:txBody>
        </p:sp>
      </p:grpSp>
      <p:grpSp>
        <p:nvGrpSpPr>
          <p:cNvPr id="30" name="Group 29">
            <a:extLst>
              <a:ext uri="{FF2B5EF4-FFF2-40B4-BE49-F238E27FC236}">
                <a16:creationId xmlns:a16="http://schemas.microsoft.com/office/drawing/2014/main" id="{043D0F1B-D208-CA45-9DBA-84CDD7B69BB5}"/>
              </a:ext>
            </a:extLst>
          </p:cNvPr>
          <p:cNvGrpSpPr/>
          <p:nvPr/>
        </p:nvGrpSpPr>
        <p:grpSpPr>
          <a:xfrm>
            <a:off x="3352027" y="1343818"/>
            <a:ext cx="2743200" cy="4725906"/>
            <a:chOff x="578176" y="1343818"/>
            <a:chExt cx="2743200" cy="4725906"/>
          </a:xfrm>
        </p:grpSpPr>
        <p:grpSp>
          <p:nvGrpSpPr>
            <p:cNvPr id="31" name="Group 30">
              <a:extLst>
                <a:ext uri="{FF2B5EF4-FFF2-40B4-BE49-F238E27FC236}">
                  <a16:creationId xmlns:a16="http://schemas.microsoft.com/office/drawing/2014/main" id="{4169F5E2-5178-6848-98EE-7D0EBCCB6DDA}"/>
                </a:ext>
              </a:extLst>
            </p:cNvPr>
            <p:cNvGrpSpPr/>
            <p:nvPr/>
          </p:nvGrpSpPr>
          <p:grpSpPr>
            <a:xfrm>
              <a:off x="578176" y="1343818"/>
              <a:ext cx="2743200" cy="4725906"/>
              <a:chOff x="578176" y="1343818"/>
              <a:chExt cx="2743200" cy="4725906"/>
            </a:xfrm>
          </p:grpSpPr>
          <p:sp>
            <p:nvSpPr>
              <p:cNvPr id="33" name="Rectangle 32">
                <a:extLst>
                  <a:ext uri="{FF2B5EF4-FFF2-40B4-BE49-F238E27FC236}">
                    <a16:creationId xmlns:a16="http://schemas.microsoft.com/office/drawing/2014/main" id="{CE32A1BC-EB28-284E-B4EA-F5D9DFBECC29}"/>
                  </a:ext>
                </a:extLst>
              </p:cNvPr>
              <p:cNvSpPr/>
              <p:nvPr/>
            </p:nvSpPr>
            <p:spPr>
              <a:xfrm>
                <a:off x="578176" y="1343818"/>
                <a:ext cx="2743200" cy="4725906"/>
              </a:xfrm>
              <a:prstGeom prst="rect">
                <a:avLst/>
              </a:prstGeom>
              <a:solidFill>
                <a:srgbClr val="66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20C102B-A73F-5C43-87F4-F4AC67F63A12}"/>
                  </a:ext>
                </a:extLst>
              </p:cNvPr>
              <p:cNvSpPr/>
              <p:nvPr/>
            </p:nvSpPr>
            <p:spPr>
              <a:xfrm>
                <a:off x="578176" y="4706471"/>
                <a:ext cx="2743200" cy="1363253"/>
              </a:xfrm>
              <a:prstGeom prst="rect">
                <a:avLst/>
              </a:prstGeom>
              <a:solidFill>
                <a:srgbClr val="66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60099"/>
                  </a:solidFill>
                </a:endParaRPr>
              </a:p>
            </p:txBody>
          </p:sp>
        </p:grpSp>
        <p:sp>
          <p:nvSpPr>
            <p:cNvPr id="32" name="TextBox 31">
              <a:extLst>
                <a:ext uri="{FF2B5EF4-FFF2-40B4-BE49-F238E27FC236}">
                  <a16:creationId xmlns:a16="http://schemas.microsoft.com/office/drawing/2014/main" id="{B790C421-D03E-CD4B-8F40-8F2A90377EF0}"/>
                </a:ext>
              </a:extLst>
            </p:cNvPr>
            <p:cNvSpPr txBox="1"/>
            <p:nvPr/>
          </p:nvSpPr>
          <p:spPr>
            <a:xfrm>
              <a:off x="790339" y="4911043"/>
              <a:ext cx="2487706" cy="954107"/>
            </a:xfrm>
            <a:prstGeom prst="rect">
              <a:avLst/>
            </a:prstGeom>
            <a:noFill/>
            <a:ln>
              <a:noFill/>
            </a:ln>
          </p:spPr>
          <p:txBody>
            <a:bodyPr wrap="square" rtlCol="0">
              <a:spAutoFit/>
            </a:bodyPr>
            <a:lstStyle/>
            <a:p>
              <a:r>
                <a:rPr lang="en-US" sz="2800" b="1" dirty="0">
                  <a:solidFill>
                    <a:schemeClr val="bg1"/>
                  </a:solidFill>
                  <a:latin typeface="Helvetica" pitchFamily="2" charset="0"/>
                </a:rPr>
                <a:t>Medical Diagnosis</a:t>
              </a:r>
              <a:endParaRPr lang="en-US" sz="2800" b="1" dirty="0">
                <a:solidFill>
                  <a:schemeClr val="bg1"/>
                </a:solidFill>
              </a:endParaRPr>
            </a:p>
          </p:txBody>
        </p:sp>
      </p:grpSp>
      <p:grpSp>
        <p:nvGrpSpPr>
          <p:cNvPr id="35" name="Group 34">
            <a:extLst>
              <a:ext uri="{FF2B5EF4-FFF2-40B4-BE49-F238E27FC236}">
                <a16:creationId xmlns:a16="http://schemas.microsoft.com/office/drawing/2014/main" id="{68383BD4-895A-8F4D-B1A8-D55A9A81A011}"/>
              </a:ext>
            </a:extLst>
          </p:cNvPr>
          <p:cNvGrpSpPr/>
          <p:nvPr/>
        </p:nvGrpSpPr>
        <p:grpSpPr>
          <a:xfrm>
            <a:off x="6125878" y="1343818"/>
            <a:ext cx="2743200" cy="4725906"/>
            <a:chOff x="578176" y="1343818"/>
            <a:chExt cx="2743200" cy="4725906"/>
          </a:xfrm>
        </p:grpSpPr>
        <p:grpSp>
          <p:nvGrpSpPr>
            <p:cNvPr id="36" name="Group 35">
              <a:extLst>
                <a:ext uri="{FF2B5EF4-FFF2-40B4-BE49-F238E27FC236}">
                  <a16:creationId xmlns:a16="http://schemas.microsoft.com/office/drawing/2014/main" id="{82E4871D-8C10-E541-BADE-E050E7E5A479}"/>
                </a:ext>
              </a:extLst>
            </p:cNvPr>
            <p:cNvGrpSpPr/>
            <p:nvPr/>
          </p:nvGrpSpPr>
          <p:grpSpPr>
            <a:xfrm>
              <a:off x="578176" y="1343818"/>
              <a:ext cx="2743200" cy="4725906"/>
              <a:chOff x="578176" y="1343818"/>
              <a:chExt cx="2743200" cy="4725906"/>
            </a:xfrm>
          </p:grpSpPr>
          <p:sp>
            <p:nvSpPr>
              <p:cNvPr id="38" name="Rectangle 37">
                <a:extLst>
                  <a:ext uri="{FF2B5EF4-FFF2-40B4-BE49-F238E27FC236}">
                    <a16:creationId xmlns:a16="http://schemas.microsoft.com/office/drawing/2014/main" id="{474B0EC9-D992-0E4B-A088-25114BD2A22D}"/>
                  </a:ext>
                </a:extLst>
              </p:cNvPr>
              <p:cNvSpPr/>
              <p:nvPr/>
            </p:nvSpPr>
            <p:spPr>
              <a:xfrm>
                <a:off x="578176" y="1343818"/>
                <a:ext cx="2743200" cy="4725906"/>
              </a:xfrm>
              <a:prstGeom prst="rect">
                <a:avLst/>
              </a:prstGeom>
              <a:solidFill>
                <a:srgbClr val="66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F546496-E821-B244-A728-7D9AC0238C8B}"/>
                  </a:ext>
                </a:extLst>
              </p:cNvPr>
              <p:cNvSpPr/>
              <p:nvPr/>
            </p:nvSpPr>
            <p:spPr>
              <a:xfrm>
                <a:off x="578176" y="4706471"/>
                <a:ext cx="2743200" cy="1363253"/>
              </a:xfrm>
              <a:prstGeom prst="rect">
                <a:avLst/>
              </a:prstGeom>
              <a:solidFill>
                <a:srgbClr val="AB0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1D24336C-C1F1-E140-8B77-0BC4252E98AD}"/>
                </a:ext>
              </a:extLst>
            </p:cNvPr>
            <p:cNvSpPr txBox="1"/>
            <p:nvPr/>
          </p:nvSpPr>
          <p:spPr>
            <a:xfrm>
              <a:off x="800124" y="4875602"/>
              <a:ext cx="2487706" cy="954107"/>
            </a:xfrm>
            <a:prstGeom prst="rect">
              <a:avLst/>
            </a:prstGeom>
            <a:noFill/>
            <a:ln>
              <a:noFill/>
            </a:ln>
          </p:spPr>
          <p:txBody>
            <a:bodyPr wrap="square" rtlCol="0">
              <a:spAutoFit/>
            </a:bodyPr>
            <a:lstStyle/>
            <a:p>
              <a:r>
                <a:rPr lang="en-US" sz="2800" b="1" dirty="0">
                  <a:solidFill>
                    <a:schemeClr val="bg1"/>
                  </a:solidFill>
                  <a:latin typeface="Helvetica" pitchFamily="2" charset="0"/>
                </a:rPr>
                <a:t>Text</a:t>
              </a:r>
            </a:p>
            <a:p>
              <a:r>
                <a:rPr lang="en-US" sz="2800" b="1" dirty="0">
                  <a:solidFill>
                    <a:schemeClr val="bg1"/>
                  </a:solidFill>
                  <a:latin typeface="Helvetica" pitchFamily="2" charset="0"/>
                </a:rPr>
                <a:t>Editing</a:t>
              </a:r>
              <a:endParaRPr lang="en-US" sz="2800" b="1" dirty="0">
                <a:solidFill>
                  <a:schemeClr val="bg1"/>
                </a:solidFill>
              </a:endParaRPr>
            </a:p>
          </p:txBody>
        </p:sp>
      </p:grpSp>
      <p:grpSp>
        <p:nvGrpSpPr>
          <p:cNvPr id="40" name="Group 39">
            <a:extLst>
              <a:ext uri="{FF2B5EF4-FFF2-40B4-BE49-F238E27FC236}">
                <a16:creationId xmlns:a16="http://schemas.microsoft.com/office/drawing/2014/main" id="{0DF64E7E-924C-4548-92B2-B67778D31EE9}"/>
              </a:ext>
            </a:extLst>
          </p:cNvPr>
          <p:cNvGrpSpPr/>
          <p:nvPr/>
        </p:nvGrpSpPr>
        <p:grpSpPr>
          <a:xfrm>
            <a:off x="8909514" y="1343818"/>
            <a:ext cx="2743200" cy="4725906"/>
            <a:chOff x="578176" y="1343818"/>
            <a:chExt cx="2743200" cy="4725906"/>
          </a:xfrm>
        </p:grpSpPr>
        <p:grpSp>
          <p:nvGrpSpPr>
            <p:cNvPr id="41" name="Group 40">
              <a:extLst>
                <a:ext uri="{FF2B5EF4-FFF2-40B4-BE49-F238E27FC236}">
                  <a16:creationId xmlns:a16="http://schemas.microsoft.com/office/drawing/2014/main" id="{535CF913-9A70-0544-AAB5-53B1641545F6}"/>
                </a:ext>
              </a:extLst>
            </p:cNvPr>
            <p:cNvGrpSpPr/>
            <p:nvPr/>
          </p:nvGrpSpPr>
          <p:grpSpPr>
            <a:xfrm>
              <a:off x="578176" y="1343818"/>
              <a:ext cx="2743200" cy="4725906"/>
              <a:chOff x="578176" y="1343818"/>
              <a:chExt cx="2743200" cy="4725906"/>
            </a:xfrm>
          </p:grpSpPr>
          <p:sp>
            <p:nvSpPr>
              <p:cNvPr id="43" name="Rectangle 42">
                <a:extLst>
                  <a:ext uri="{FF2B5EF4-FFF2-40B4-BE49-F238E27FC236}">
                    <a16:creationId xmlns:a16="http://schemas.microsoft.com/office/drawing/2014/main" id="{ED1C18A0-95D4-4043-B3B4-FBB1529D826D}"/>
                  </a:ext>
                </a:extLst>
              </p:cNvPr>
              <p:cNvSpPr/>
              <p:nvPr/>
            </p:nvSpPr>
            <p:spPr>
              <a:xfrm>
                <a:off x="578176" y="1343818"/>
                <a:ext cx="2743200" cy="4725906"/>
              </a:xfrm>
              <a:prstGeom prst="rect">
                <a:avLst/>
              </a:prstGeom>
              <a:solidFill>
                <a:srgbClr val="66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AAB6FBE-DD77-7349-BF25-218CDDC06EF7}"/>
                  </a:ext>
                </a:extLst>
              </p:cNvPr>
              <p:cNvSpPr/>
              <p:nvPr/>
            </p:nvSpPr>
            <p:spPr>
              <a:xfrm>
                <a:off x="578176" y="4706471"/>
                <a:ext cx="2743200" cy="1363253"/>
              </a:xfrm>
              <a:prstGeom prst="rect">
                <a:avLst/>
              </a:prstGeom>
              <a:solidFill>
                <a:srgbClr val="66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39197D8E-BA44-7244-B2BF-08C06E9DEAB8}"/>
                </a:ext>
              </a:extLst>
            </p:cNvPr>
            <p:cNvSpPr txBox="1"/>
            <p:nvPr/>
          </p:nvSpPr>
          <p:spPr>
            <a:xfrm>
              <a:off x="794780" y="4875601"/>
              <a:ext cx="2487706" cy="954107"/>
            </a:xfrm>
            <a:prstGeom prst="rect">
              <a:avLst/>
            </a:prstGeom>
            <a:noFill/>
            <a:ln>
              <a:noFill/>
            </a:ln>
          </p:spPr>
          <p:txBody>
            <a:bodyPr wrap="square" rtlCol="0">
              <a:spAutoFit/>
            </a:bodyPr>
            <a:lstStyle/>
            <a:p>
              <a:r>
                <a:rPr lang="en-US" sz="2800" b="1" dirty="0">
                  <a:solidFill>
                    <a:schemeClr val="bg1"/>
                  </a:solidFill>
                  <a:latin typeface="Helvetica" pitchFamily="2" charset="0"/>
                </a:rPr>
                <a:t>And</a:t>
              </a:r>
            </a:p>
            <a:p>
              <a:r>
                <a:rPr lang="en-US" sz="2800" b="1" dirty="0">
                  <a:solidFill>
                    <a:schemeClr val="bg1"/>
                  </a:solidFill>
                </a:rPr>
                <a:t>More</a:t>
              </a:r>
              <a:r>
                <a:rPr lang="en-US" altLang="zh-CN" sz="2800" b="1" dirty="0">
                  <a:solidFill>
                    <a:schemeClr val="bg1"/>
                  </a:solidFill>
                </a:rPr>
                <a:t>…</a:t>
              </a:r>
              <a:endParaRPr lang="en-US" sz="2800" b="1" dirty="0">
                <a:solidFill>
                  <a:schemeClr val="bg1"/>
                </a:solidFill>
              </a:endParaRPr>
            </a:p>
          </p:txBody>
        </p:sp>
      </p:grpSp>
      <p:pic>
        <p:nvPicPr>
          <p:cNvPr id="45" name="Picture 44">
            <a:extLst>
              <a:ext uri="{FF2B5EF4-FFF2-40B4-BE49-F238E27FC236}">
                <a16:creationId xmlns:a16="http://schemas.microsoft.com/office/drawing/2014/main" id="{E5541038-AF2C-7A44-B751-42879C406F91}"/>
              </a:ext>
            </a:extLst>
          </p:cNvPr>
          <p:cNvPicPr>
            <a:picLocks noChangeAspect="1"/>
          </p:cNvPicPr>
          <p:nvPr/>
        </p:nvPicPr>
        <p:blipFill>
          <a:blip r:embed="rId3"/>
          <a:stretch>
            <a:fillRect/>
          </a:stretch>
        </p:blipFill>
        <p:spPr>
          <a:xfrm>
            <a:off x="577327" y="1343817"/>
            <a:ext cx="2746593" cy="3362652"/>
          </a:xfrm>
          <a:prstGeom prst="rect">
            <a:avLst/>
          </a:prstGeom>
        </p:spPr>
      </p:pic>
      <p:pic>
        <p:nvPicPr>
          <p:cNvPr id="46" name="Picture 45">
            <a:extLst>
              <a:ext uri="{FF2B5EF4-FFF2-40B4-BE49-F238E27FC236}">
                <a16:creationId xmlns:a16="http://schemas.microsoft.com/office/drawing/2014/main" id="{00DB88D8-E72B-C44D-A5E7-BD69EB203E0E}"/>
              </a:ext>
            </a:extLst>
          </p:cNvPr>
          <p:cNvPicPr>
            <a:picLocks noChangeAspect="1"/>
          </p:cNvPicPr>
          <p:nvPr/>
        </p:nvPicPr>
        <p:blipFill rotWithShape="1">
          <a:blip r:embed="rId4"/>
          <a:srcRect l="5103" r="338"/>
          <a:stretch/>
        </p:blipFill>
        <p:spPr>
          <a:xfrm>
            <a:off x="3349803" y="1343817"/>
            <a:ext cx="2743201" cy="3362652"/>
          </a:xfrm>
          <a:prstGeom prst="rect">
            <a:avLst/>
          </a:prstGeom>
        </p:spPr>
      </p:pic>
      <p:pic>
        <p:nvPicPr>
          <p:cNvPr id="47" name="Picture 46">
            <a:extLst>
              <a:ext uri="{FF2B5EF4-FFF2-40B4-BE49-F238E27FC236}">
                <a16:creationId xmlns:a16="http://schemas.microsoft.com/office/drawing/2014/main" id="{89CA3882-B325-3843-B35D-4EA55BB46F26}"/>
              </a:ext>
            </a:extLst>
          </p:cNvPr>
          <p:cNvPicPr>
            <a:picLocks noChangeAspect="1"/>
          </p:cNvPicPr>
          <p:nvPr/>
        </p:nvPicPr>
        <p:blipFill rotWithShape="1">
          <a:blip r:embed="rId5"/>
          <a:srcRect b="7061"/>
          <a:stretch/>
        </p:blipFill>
        <p:spPr>
          <a:xfrm>
            <a:off x="6122702" y="1343817"/>
            <a:ext cx="2749769" cy="3362652"/>
          </a:xfrm>
          <a:prstGeom prst="rect">
            <a:avLst/>
          </a:prstGeom>
        </p:spPr>
      </p:pic>
      <p:pic>
        <p:nvPicPr>
          <p:cNvPr id="48" name="Picture 47">
            <a:extLst>
              <a:ext uri="{FF2B5EF4-FFF2-40B4-BE49-F238E27FC236}">
                <a16:creationId xmlns:a16="http://schemas.microsoft.com/office/drawing/2014/main" id="{C025F6DC-2FF7-EC4C-AAA2-4AF08A78EDAA}"/>
              </a:ext>
            </a:extLst>
          </p:cNvPr>
          <p:cNvPicPr>
            <a:picLocks noChangeAspect="1"/>
          </p:cNvPicPr>
          <p:nvPr/>
        </p:nvPicPr>
        <p:blipFill rotWithShape="1">
          <a:blip r:embed="rId6"/>
          <a:srcRect l="5155" r="5200"/>
          <a:stretch/>
        </p:blipFill>
        <p:spPr>
          <a:xfrm>
            <a:off x="8906121" y="1343817"/>
            <a:ext cx="2749769" cy="3362652"/>
          </a:xfrm>
          <a:prstGeom prst="rect">
            <a:avLst/>
          </a:prstGeom>
        </p:spPr>
      </p:pic>
    </p:spTree>
    <p:extLst>
      <p:ext uri="{BB962C8B-B14F-4D97-AF65-F5344CB8AC3E}">
        <p14:creationId xmlns:p14="http://schemas.microsoft.com/office/powerpoint/2010/main" val="3560940376"/>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3A12-8D84-804B-95E3-B21D87156FCA}"/>
              </a:ext>
            </a:extLst>
          </p:cNvPr>
          <p:cNvSpPr>
            <a:spLocks noGrp="1"/>
          </p:cNvSpPr>
          <p:nvPr/>
        </p:nvSpPr>
        <p:spPr>
          <a:xfrm>
            <a:off x="838200" y="2766218"/>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0" i="0" kern="1200">
                <a:solidFill>
                  <a:schemeClr val="bg1"/>
                </a:solidFill>
                <a:latin typeface="Avenir Medium" panose="02000503020000020003" pitchFamily="2" charset="0"/>
                <a:ea typeface="+mj-ea"/>
                <a:cs typeface="+mj-cs"/>
              </a:defRPr>
            </a:lvl1pPr>
          </a:lstStyle>
          <a:p>
            <a:endParaRPr lang="en-US" dirty="0"/>
          </a:p>
        </p:txBody>
      </p:sp>
      <p:sp>
        <p:nvSpPr>
          <p:cNvPr id="3" name="TextBox 2">
            <a:extLst>
              <a:ext uri="{FF2B5EF4-FFF2-40B4-BE49-F238E27FC236}">
                <a16:creationId xmlns:a16="http://schemas.microsoft.com/office/drawing/2014/main" id="{6A06712E-E2F7-8746-8BF3-8B9F81D8AA53}"/>
              </a:ext>
            </a:extLst>
          </p:cNvPr>
          <p:cNvSpPr txBox="1"/>
          <p:nvPr/>
        </p:nvSpPr>
        <p:spPr>
          <a:xfrm>
            <a:off x="3669175" y="3518704"/>
            <a:ext cx="184731" cy="369332"/>
          </a:xfrm>
          <a:prstGeom prst="rect">
            <a:avLst/>
          </a:prstGeom>
          <a:noFill/>
        </p:spPr>
        <p:txBody>
          <a:bodyPr wrap="none" rtlCol="0">
            <a:spAutoFit/>
          </a:bodyPr>
          <a:lstStyle/>
          <a:p>
            <a:endParaRPr lang="en-US" dirty="0"/>
          </a:p>
        </p:txBody>
      </p:sp>
      <p:sp>
        <p:nvSpPr>
          <p:cNvPr id="4" name="Title 1">
            <a:extLst>
              <a:ext uri="{FF2B5EF4-FFF2-40B4-BE49-F238E27FC236}">
                <a16:creationId xmlns:a16="http://schemas.microsoft.com/office/drawing/2014/main" id="{4083F95B-10A7-1F4E-8D36-F3C3BE6C4C72}"/>
              </a:ext>
            </a:extLst>
          </p:cNvPr>
          <p:cNvSpPr txBox="1">
            <a:spLocks/>
          </p:cNvSpPr>
          <p:nvPr/>
        </p:nvSpPr>
        <p:spPr>
          <a:xfrm>
            <a:off x="990600" y="291861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a:solidFill>
                  <a:schemeClr val="tx1"/>
                </a:solidFill>
                <a:latin typeface="Avenir Book" panose="02000503020000020003" pitchFamily="2" charset="0"/>
              </a:rPr>
              <a:t>But what is </a:t>
            </a:r>
            <a:r>
              <a:rPr lang="en-US" b="1" i="1" dirty="0">
                <a:solidFill>
                  <a:srgbClr val="AB00F2"/>
                </a:solidFill>
                <a:latin typeface="AVENIR OBLIQUE" panose="02000503020000020003" pitchFamily="2" charset="0"/>
              </a:rPr>
              <a:t>Classification </a:t>
            </a:r>
            <a:r>
              <a:rPr lang="en-US" dirty="0">
                <a:solidFill>
                  <a:schemeClr val="tx1"/>
                </a:solidFill>
                <a:latin typeface="Avenir Book" panose="02000503020000020003" pitchFamily="2" charset="0"/>
              </a:rPr>
              <a:t>?</a:t>
            </a:r>
          </a:p>
        </p:txBody>
      </p:sp>
    </p:spTree>
    <p:extLst>
      <p:ext uri="{BB962C8B-B14F-4D97-AF65-F5344CB8AC3E}">
        <p14:creationId xmlns:p14="http://schemas.microsoft.com/office/powerpoint/2010/main" val="237958057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35CE5-80E0-8A41-8D4E-094DC9CE82BB}"/>
              </a:ext>
            </a:extLst>
          </p:cNvPr>
          <p:cNvSpPr>
            <a:spLocks noGrp="1"/>
          </p:cNvSpPr>
          <p:nvPr>
            <p:ph type="title"/>
          </p:nvPr>
        </p:nvSpPr>
        <p:spPr/>
        <p:txBody>
          <a:bodyPr/>
          <a:lstStyle/>
          <a:p>
            <a:r>
              <a:rPr lang="en-US" dirty="0"/>
              <a:t>Definitions &amp; Principles</a:t>
            </a:r>
          </a:p>
        </p:txBody>
      </p:sp>
      <p:sp>
        <p:nvSpPr>
          <p:cNvPr id="3" name="TextBox 2">
            <a:extLst>
              <a:ext uri="{FF2B5EF4-FFF2-40B4-BE49-F238E27FC236}">
                <a16:creationId xmlns:a16="http://schemas.microsoft.com/office/drawing/2014/main" id="{643F56E5-6962-6A4C-BF7B-1A714338B2F9}"/>
              </a:ext>
            </a:extLst>
          </p:cNvPr>
          <p:cNvSpPr txBox="1"/>
          <p:nvPr/>
        </p:nvSpPr>
        <p:spPr>
          <a:xfrm>
            <a:off x="767413" y="1805483"/>
            <a:ext cx="9267838" cy="5632311"/>
          </a:xfrm>
          <a:prstGeom prst="rect">
            <a:avLst/>
          </a:prstGeom>
          <a:noFill/>
        </p:spPr>
        <p:txBody>
          <a:bodyPr wrap="square" rtlCol="0">
            <a:spAutoFit/>
          </a:bodyPr>
          <a:lstStyle/>
          <a:p>
            <a:r>
              <a:rPr lang="en-US" sz="2000" b="1" i="1" dirty="0">
                <a:solidFill>
                  <a:srgbClr val="FFCC33"/>
                </a:solidFill>
              </a:rPr>
              <a:t>Classification</a:t>
            </a:r>
            <a:r>
              <a:rPr lang="en-US" sz="2000" dirty="0"/>
              <a:t> </a:t>
            </a:r>
            <a:r>
              <a:rPr lang="en-US" sz="2000" dirty="0">
                <a:solidFill>
                  <a:schemeClr val="bg1"/>
                </a:solidFill>
              </a:rPr>
              <a:t>refers to an action which separate different objects into several categories based on their common and unique characteristics.</a:t>
            </a: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r>
              <a:rPr lang="en-US" sz="2000" dirty="0">
                <a:solidFill>
                  <a:schemeClr val="bg1"/>
                </a:solidFill>
              </a:rPr>
              <a:t>In machine learning, </a:t>
            </a:r>
            <a:r>
              <a:rPr lang="en-US" sz="2000" b="1" i="1" dirty="0">
                <a:solidFill>
                  <a:srgbClr val="FFCC33"/>
                </a:solidFill>
              </a:rPr>
              <a:t>Classification Algorithm</a:t>
            </a:r>
            <a:r>
              <a:rPr lang="en-US" sz="2000" dirty="0"/>
              <a:t> </a:t>
            </a:r>
            <a:r>
              <a:rPr lang="en-US" sz="2000" dirty="0">
                <a:solidFill>
                  <a:schemeClr val="bg1"/>
                </a:solidFill>
              </a:rPr>
              <a:t>needs to identify new datapoint’s type from a range of known ones, given enough training data and some proper trainings.</a:t>
            </a: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p:txBody>
      </p:sp>
      <p:sp>
        <p:nvSpPr>
          <p:cNvPr id="6" name="TextBox 5">
            <a:extLst>
              <a:ext uri="{FF2B5EF4-FFF2-40B4-BE49-F238E27FC236}">
                <a16:creationId xmlns:a16="http://schemas.microsoft.com/office/drawing/2014/main" id="{B642AAD8-8F63-D045-8241-C6A2C7AC2871}"/>
              </a:ext>
            </a:extLst>
          </p:cNvPr>
          <p:cNvSpPr txBox="1"/>
          <p:nvPr/>
        </p:nvSpPr>
        <p:spPr>
          <a:xfrm>
            <a:off x="411480" y="1343818"/>
            <a:ext cx="10266744"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AB00F2"/>
                </a:solidFill>
                <a:latin typeface="Helvetica" pitchFamily="2" charset="0"/>
              </a:rPr>
              <a:t>Classification</a:t>
            </a:r>
          </a:p>
        </p:txBody>
      </p:sp>
      <p:pic>
        <p:nvPicPr>
          <p:cNvPr id="13" name="Picture 12" descr="Icon&#10;&#10;Description automatically generated">
            <a:extLst>
              <a:ext uri="{FF2B5EF4-FFF2-40B4-BE49-F238E27FC236}">
                <a16:creationId xmlns:a16="http://schemas.microsoft.com/office/drawing/2014/main" id="{A3EA2766-9DF2-684D-8DF9-8165008CAF32}"/>
              </a:ext>
            </a:extLst>
          </p:cNvPr>
          <p:cNvPicPr>
            <a:picLocks noChangeAspect="1"/>
          </p:cNvPicPr>
          <p:nvPr/>
        </p:nvPicPr>
        <p:blipFill>
          <a:blip r:embed="rId3"/>
          <a:stretch>
            <a:fillRect/>
          </a:stretch>
        </p:blipFill>
        <p:spPr>
          <a:xfrm>
            <a:off x="3668683" y="3058146"/>
            <a:ext cx="787400" cy="787400"/>
          </a:xfrm>
          <a:prstGeom prst="rect">
            <a:avLst/>
          </a:prstGeom>
        </p:spPr>
      </p:pic>
      <p:grpSp>
        <p:nvGrpSpPr>
          <p:cNvPr id="29" name="Group 28">
            <a:extLst>
              <a:ext uri="{FF2B5EF4-FFF2-40B4-BE49-F238E27FC236}">
                <a16:creationId xmlns:a16="http://schemas.microsoft.com/office/drawing/2014/main" id="{E076A0F4-E9C0-094C-A1C4-7AD4CAC5A7DE}"/>
              </a:ext>
            </a:extLst>
          </p:cNvPr>
          <p:cNvGrpSpPr/>
          <p:nvPr/>
        </p:nvGrpSpPr>
        <p:grpSpPr>
          <a:xfrm>
            <a:off x="3398865" y="2975565"/>
            <a:ext cx="4558216" cy="1799961"/>
            <a:chOff x="2024200" y="2961502"/>
            <a:chExt cx="4558216" cy="1799961"/>
          </a:xfrm>
        </p:grpSpPr>
        <p:grpSp>
          <p:nvGrpSpPr>
            <p:cNvPr id="27" name="Group 26">
              <a:extLst>
                <a:ext uri="{FF2B5EF4-FFF2-40B4-BE49-F238E27FC236}">
                  <a16:creationId xmlns:a16="http://schemas.microsoft.com/office/drawing/2014/main" id="{36493B3E-6621-3242-A4C6-05BD0F2E7F99}"/>
                </a:ext>
              </a:extLst>
            </p:cNvPr>
            <p:cNvGrpSpPr/>
            <p:nvPr/>
          </p:nvGrpSpPr>
          <p:grpSpPr>
            <a:xfrm>
              <a:off x="2024200" y="3447783"/>
              <a:ext cx="2691201" cy="1201100"/>
              <a:chOff x="1459484" y="2676813"/>
              <a:chExt cx="2691201" cy="1201100"/>
            </a:xfrm>
          </p:grpSpPr>
          <p:pic>
            <p:nvPicPr>
              <p:cNvPr id="15" name="Picture 14" descr="Icon&#10;&#10;Description automatically generated">
                <a:extLst>
                  <a:ext uri="{FF2B5EF4-FFF2-40B4-BE49-F238E27FC236}">
                    <a16:creationId xmlns:a16="http://schemas.microsoft.com/office/drawing/2014/main" id="{F19922D4-DA6B-5A40-AAB8-05B8D704DC01}"/>
                  </a:ext>
                </a:extLst>
              </p:cNvPr>
              <p:cNvPicPr>
                <a:picLocks noChangeAspect="1"/>
              </p:cNvPicPr>
              <p:nvPr/>
            </p:nvPicPr>
            <p:blipFill>
              <a:blip r:embed="rId3"/>
              <a:stretch>
                <a:fillRect/>
              </a:stretch>
            </p:blipFill>
            <p:spPr>
              <a:xfrm>
                <a:off x="2156749" y="2676813"/>
                <a:ext cx="787400" cy="787400"/>
              </a:xfrm>
              <a:prstGeom prst="rect">
                <a:avLst/>
              </a:prstGeom>
            </p:spPr>
          </p:pic>
          <p:pic>
            <p:nvPicPr>
              <p:cNvPr id="11" name="Picture 10" descr="Icon&#10;&#10;Description automatically generated">
                <a:extLst>
                  <a:ext uri="{FF2B5EF4-FFF2-40B4-BE49-F238E27FC236}">
                    <a16:creationId xmlns:a16="http://schemas.microsoft.com/office/drawing/2014/main" id="{A19BD8E1-94F1-C644-B9D0-0B830F0A8195}"/>
                  </a:ext>
                </a:extLst>
              </p:cNvPr>
              <p:cNvPicPr>
                <a:picLocks noChangeAspect="1"/>
              </p:cNvPicPr>
              <p:nvPr/>
            </p:nvPicPr>
            <p:blipFill>
              <a:blip r:embed="rId3"/>
              <a:stretch>
                <a:fillRect/>
              </a:stretch>
            </p:blipFill>
            <p:spPr>
              <a:xfrm>
                <a:off x="1459484" y="2696813"/>
                <a:ext cx="787400" cy="787400"/>
              </a:xfrm>
              <a:prstGeom prst="rect">
                <a:avLst/>
              </a:prstGeom>
            </p:spPr>
          </p:pic>
          <p:pic>
            <p:nvPicPr>
              <p:cNvPr id="12" name="Picture 11" descr="Icon&#10;&#10;Description automatically generated">
                <a:extLst>
                  <a:ext uri="{FF2B5EF4-FFF2-40B4-BE49-F238E27FC236}">
                    <a16:creationId xmlns:a16="http://schemas.microsoft.com/office/drawing/2014/main" id="{A2D9F5C8-418A-094F-B554-5F21C27E5232}"/>
                  </a:ext>
                </a:extLst>
              </p:cNvPr>
              <p:cNvPicPr>
                <a:picLocks noChangeAspect="1"/>
              </p:cNvPicPr>
              <p:nvPr/>
            </p:nvPicPr>
            <p:blipFill>
              <a:blip r:embed="rId3"/>
              <a:stretch>
                <a:fillRect/>
              </a:stretch>
            </p:blipFill>
            <p:spPr>
              <a:xfrm>
                <a:off x="1672844" y="3090513"/>
                <a:ext cx="787400" cy="787400"/>
              </a:xfrm>
              <a:prstGeom prst="rect">
                <a:avLst/>
              </a:prstGeom>
            </p:spPr>
          </p:pic>
          <p:pic>
            <p:nvPicPr>
              <p:cNvPr id="14" name="Picture 13" descr="Icon&#10;&#10;Description automatically generated">
                <a:extLst>
                  <a:ext uri="{FF2B5EF4-FFF2-40B4-BE49-F238E27FC236}">
                    <a16:creationId xmlns:a16="http://schemas.microsoft.com/office/drawing/2014/main" id="{9DEEBEE5-624F-1241-9872-076A486101F7}"/>
                  </a:ext>
                </a:extLst>
              </p:cNvPr>
              <p:cNvPicPr>
                <a:picLocks noChangeAspect="1"/>
              </p:cNvPicPr>
              <p:nvPr/>
            </p:nvPicPr>
            <p:blipFill>
              <a:blip r:embed="rId3"/>
              <a:stretch>
                <a:fillRect/>
              </a:stretch>
            </p:blipFill>
            <p:spPr>
              <a:xfrm>
                <a:off x="2015883" y="2926908"/>
                <a:ext cx="787400" cy="787400"/>
              </a:xfrm>
              <a:prstGeom prst="rect">
                <a:avLst/>
              </a:prstGeom>
            </p:spPr>
          </p:pic>
          <p:cxnSp>
            <p:nvCxnSpPr>
              <p:cNvPr id="18" name="Straight Arrow Connector 17">
                <a:extLst>
                  <a:ext uri="{FF2B5EF4-FFF2-40B4-BE49-F238E27FC236}">
                    <a16:creationId xmlns:a16="http://schemas.microsoft.com/office/drawing/2014/main" id="{9F3EEAED-9B50-DA40-8C8F-3DFE7CB84960}"/>
                  </a:ext>
                </a:extLst>
              </p:cNvPr>
              <p:cNvCxnSpPr>
                <a:cxnSpLocks/>
              </p:cNvCxnSpPr>
              <p:nvPr/>
            </p:nvCxnSpPr>
            <p:spPr>
              <a:xfrm rot="16200000">
                <a:off x="3660596" y="2703491"/>
                <a:ext cx="0" cy="980178"/>
              </a:xfrm>
              <a:prstGeom prst="straightConnector1">
                <a:avLst/>
              </a:prstGeom>
              <a:ln w="63500">
                <a:solidFill>
                  <a:srgbClr val="AB00F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FA931AC-71FF-F043-B53F-5970D8644278}"/>
                </a:ext>
              </a:extLst>
            </p:cNvPr>
            <p:cNvGrpSpPr/>
            <p:nvPr/>
          </p:nvGrpSpPr>
          <p:grpSpPr>
            <a:xfrm>
              <a:off x="4941759" y="2961502"/>
              <a:ext cx="1640657" cy="1799961"/>
              <a:chOff x="6064004" y="2343646"/>
              <a:chExt cx="1640657" cy="1799961"/>
            </a:xfrm>
          </p:grpSpPr>
          <p:pic>
            <p:nvPicPr>
              <p:cNvPr id="20" name="Picture 19" descr="Icon&#10;&#10;Description automatically generated">
                <a:extLst>
                  <a:ext uri="{FF2B5EF4-FFF2-40B4-BE49-F238E27FC236}">
                    <a16:creationId xmlns:a16="http://schemas.microsoft.com/office/drawing/2014/main" id="{A69A29C6-884E-0848-8185-7F74D26387D5}"/>
                  </a:ext>
                </a:extLst>
              </p:cNvPr>
              <p:cNvPicPr>
                <a:picLocks noChangeAspect="1"/>
              </p:cNvPicPr>
              <p:nvPr/>
            </p:nvPicPr>
            <p:blipFill>
              <a:blip r:embed="rId4"/>
              <a:stretch>
                <a:fillRect/>
              </a:stretch>
            </p:blipFill>
            <p:spPr>
              <a:xfrm>
                <a:off x="6064004" y="2799879"/>
                <a:ext cx="787400" cy="787400"/>
              </a:xfrm>
              <a:prstGeom prst="rect">
                <a:avLst/>
              </a:prstGeom>
            </p:spPr>
          </p:pic>
          <p:pic>
            <p:nvPicPr>
              <p:cNvPr id="22" name="Picture 21" descr="Icon&#10;&#10;Description automatically generated">
                <a:extLst>
                  <a:ext uri="{FF2B5EF4-FFF2-40B4-BE49-F238E27FC236}">
                    <a16:creationId xmlns:a16="http://schemas.microsoft.com/office/drawing/2014/main" id="{B8B729E7-B7C9-9746-B5C9-2A19B54D0222}"/>
                  </a:ext>
                </a:extLst>
              </p:cNvPr>
              <p:cNvPicPr>
                <a:picLocks noChangeAspect="1"/>
              </p:cNvPicPr>
              <p:nvPr/>
            </p:nvPicPr>
            <p:blipFill>
              <a:blip r:embed="rId5"/>
              <a:stretch>
                <a:fillRect/>
              </a:stretch>
            </p:blipFill>
            <p:spPr>
              <a:xfrm>
                <a:off x="6616492" y="2343646"/>
                <a:ext cx="787400" cy="787400"/>
              </a:xfrm>
              <a:prstGeom prst="rect">
                <a:avLst/>
              </a:prstGeom>
            </p:spPr>
          </p:pic>
          <p:pic>
            <p:nvPicPr>
              <p:cNvPr id="24" name="Picture 23" descr="A picture containing icon&#10;&#10;Description automatically generated">
                <a:extLst>
                  <a:ext uri="{FF2B5EF4-FFF2-40B4-BE49-F238E27FC236}">
                    <a16:creationId xmlns:a16="http://schemas.microsoft.com/office/drawing/2014/main" id="{EF2CA9AF-0397-8448-BCB9-22FCA6F6A52C}"/>
                  </a:ext>
                </a:extLst>
              </p:cNvPr>
              <p:cNvPicPr>
                <a:picLocks noChangeAspect="1"/>
              </p:cNvPicPr>
              <p:nvPr/>
            </p:nvPicPr>
            <p:blipFill>
              <a:blip r:embed="rId6"/>
              <a:stretch>
                <a:fillRect/>
              </a:stretch>
            </p:blipFill>
            <p:spPr>
              <a:xfrm>
                <a:off x="6917261" y="3293674"/>
                <a:ext cx="787400" cy="787400"/>
              </a:xfrm>
              <a:prstGeom prst="rect">
                <a:avLst/>
              </a:prstGeom>
            </p:spPr>
          </p:pic>
          <p:pic>
            <p:nvPicPr>
              <p:cNvPr id="25" name="Picture 24" descr="Icon&#10;&#10;Description automatically generated">
                <a:extLst>
                  <a:ext uri="{FF2B5EF4-FFF2-40B4-BE49-F238E27FC236}">
                    <a16:creationId xmlns:a16="http://schemas.microsoft.com/office/drawing/2014/main" id="{69589C3D-64C5-6E4C-891F-3C08799FD1E6}"/>
                  </a:ext>
                </a:extLst>
              </p:cNvPr>
              <p:cNvPicPr>
                <a:picLocks noChangeAspect="1"/>
              </p:cNvPicPr>
              <p:nvPr/>
            </p:nvPicPr>
            <p:blipFill>
              <a:blip r:embed="rId4"/>
              <a:stretch>
                <a:fillRect/>
              </a:stretch>
            </p:blipFill>
            <p:spPr>
              <a:xfrm>
                <a:off x="6180522" y="3356207"/>
                <a:ext cx="787400" cy="787400"/>
              </a:xfrm>
              <a:prstGeom prst="rect">
                <a:avLst/>
              </a:prstGeom>
            </p:spPr>
          </p:pic>
          <p:pic>
            <p:nvPicPr>
              <p:cNvPr id="26" name="Picture 25" descr="A picture containing icon&#10;&#10;Description automatically generated">
                <a:extLst>
                  <a:ext uri="{FF2B5EF4-FFF2-40B4-BE49-F238E27FC236}">
                    <a16:creationId xmlns:a16="http://schemas.microsoft.com/office/drawing/2014/main" id="{AA7045CD-5896-CD45-B804-C089DFE6C4C4}"/>
                  </a:ext>
                </a:extLst>
              </p:cNvPr>
              <p:cNvPicPr>
                <a:picLocks noChangeAspect="1"/>
              </p:cNvPicPr>
              <p:nvPr/>
            </p:nvPicPr>
            <p:blipFill>
              <a:blip r:embed="rId6"/>
              <a:stretch>
                <a:fillRect/>
              </a:stretch>
            </p:blipFill>
            <p:spPr>
              <a:xfrm>
                <a:off x="6548998" y="2938517"/>
                <a:ext cx="787400" cy="787400"/>
              </a:xfrm>
              <a:prstGeom prst="rect">
                <a:avLst/>
              </a:prstGeom>
            </p:spPr>
          </p:pic>
        </p:grpSp>
      </p:grpSp>
    </p:spTree>
    <p:extLst>
      <p:ext uri="{BB962C8B-B14F-4D97-AF65-F5344CB8AC3E}">
        <p14:creationId xmlns:p14="http://schemas.microsoft.com/office/powerpoint/2010/main" val="1176573367"/>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35CE5-80E0-8A41-8D4E-094DC9CE82BB}"/>
              </a:ext>
            </a:extLst>
          </p:cNvPr>
          <p:cNvSpPr>
            <a:spLocks noGrp="1"/>
          </p:cNvSpPr>
          <p:nvPr>
            <p:ph type="title"/>
          </p:nvPr>
        </p:nvSpPr>
        <p:spPr/>
        <p:txBody>
          <a:bodyPr/>
          <a:lstStyle/>
          <a:p>
            <a:r>
              <a:rPr lang="en-US" dirty="0"/>
              <a:t>Definitions &amp; Principles</a:t>
            </a:r>
          </a:p>
        </p:txBody>
      </p:sp>
      <p:sp>
        <p:nvSpPr>
          <p:cNvPr id="6" name="TextBox 5">
            <a:extLst>
              <a:ext uri="{FF2B5EF4-FFF2-40B4-BE49-F238E27FC236}">
                <a16:creationId xmlns:a16="http://schemas.microsoft.com/office/drawing/2014/main" id="{B642AAD8-8F63-D045-8241-C6A2C7AC2871}"/>
              </a:ext>
            </a:extLst>
          </p:cNvPr>
          <p:cNvSpPr txBox="1"/>
          <p:nvPr/>
        </p:nvSpPr>
        <p:spPr>
          <a:xfrm>
            <a:off x="411480" y="1343818"/>
            <a:ext cx="10266744"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AB00F2"/>
                </a:solidFill>
                <a:latin typeface="Helvetica" pitchFamily="2" charset="0"/>
              </a:rPr>
              <a:t>Methodology</a:t>
            </a:r>
          </a:p>
        </p:txBody>
      </p:sp>
      <p:grpSp>
        <p:nvGrpSpPr>
          <p:cNvPr id="10" name="Group 9">
            <a:extLst>
              <a:ext uri="{FF2B5EF4-FFF2-40B4-BE49-F238E27FC236}">
                <a16:creationId xmlns:a16="http://schemas.microsoft.com/office/drawing/2014/main" id="{471EC627-68BA-714B-AE8C-A12D0577CED4}"/>
              </a:ext>
            </a:extLst>
          </p:cNvPr>
          <p:cNvGrpSpPr/>
          <p:nvPr/>
        </p:nvGrpSpPr>
        <p:grpSpPr>
          <a:xfrm>
            <a:off x="1190120" y="2351026"/>
            <a:ext cx="9811760" cy="1602324"/>
            <a:chOff x="940500" y="3235998"/>
            <a:chExt cx="9811760" cy="1602324"/>
          </a:xfrm>
        </p:grpSpPr>
        <p:grpSp>
          <p:nvGrpSpPr>
            <p:cNvPr id="7" name="Group 6">
              <a:extLst>
                <a:ext uri="{FF2B5EF4-FFF2-40B4-BE49-F238E27FC236}">
                  <a16:creationId xmlns:a16="http://schemas.microsoft.com/office/drawing/2014/main" id="{D8D9A280-8B5C-E34C-89CB-5A81C778B8CB}"/>
                </a:ext>
              </a:extLst>
            </p:cNvPr>
            <p:cNvGrpSpPr/>
            <p:nvPr/>
          </p:nvGrpSpPr>
          <p:grpSpPr>
            <a:xfrm>
              <a:off x="940500" y="3235998"/>
              <a:ext cx="2233612" cy="1595437"/>
              <a:chOff x="1100138" y="2814638"/>
              <a:chExt cx="3100387" cy="2214562"/>
            </a:xfrm>
          </p:grpSpPr>
          <p:sp>
            <p:nvSpPr>
              <p:cNvPr id="4" name="Rounded Rectangle 3">
                <a:extLst>
                  <a:ext uri="{FF2B5EF4-FFF2-40B4-BE49-F238E27FC236}">
                    <a16:creationId xmlns:a16="http://schemas.microsoft.com/office/drawing/2014/main" id="{5B447A3C-8209-5A43-81F5-203E126FC084}"/>
                  </a:ext>
                </a:extLst>
              </p:cNvPr>
              <p:cNvSpPr/>
              <p:nvPr/>
            </p:nvSpPr>
            <p:spPr>
              <a:xfrm>
                <a:off x="1100138" y="2814638"/>
                <a:ext cx="3100387" cy="2214562"/>
              </a:xfrm>
              <a:prstGeom prst="roundRect">
                <a:avLst/>
              </a:prstGeom>
              <a:solidFill>
                <a:schemeClr val="bg1"/>
              </a:solidFill>
              <a:ln w="57150">
                <a:solidFill>
                  <a:srgbClr val="AB00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F5D5884-036D-884F-85E5-77042EBA9A5C}"/>
                  </a:ext>
                </a:extLst>
              </p:cNvPr>
              <p:cNvSpPr txBox="1"/>
              <p:nvPr/>
            </p:nvSpPr>
            <p:spPr>
              <a:xfrm>
                <a:off x="1353614" y="3183858"/>
                <a:ext cx="2571751" cy="1495243"/>
              </a:xfrm>
              <a:prstGeom prst="rect">
                <a:avLst/>
              </a:prstGeom>
              <a:noFill/>
            </p:spPr>
            <p:txBody>
              <a:bodyPr wrap="square" rtlCol="0">
                <a:spAutoFit/>
              </a:bodyPr>
              <a:lstStyle/>
              <a:p>
                <a:pPr algn="ctr"/>
                <a:r>
                  <a:rPr lang="en-US" sz="3200" b="1" dirty="0">
                    <a:solidFill>
                      <a:srgbClr val="AB00F2"/>
                    </a:solidFill>
                  </a:rPr>
                  <a:t>Model</a:t>
                </a:r>
              </a:p>
              <a:p>
                <a:pPr algn="ctr"/>
                <a:r>
                  <a:rPr lang="en-US" sz="3200" b="1" dirty="0">
                    <a:solidFill>
                      <a:srgbClr val="AB00F2"/>
                    </a:solidFill>
                  </a:rPr>
                  <a:t>Training</a:t>
                </a:r>
              </a:p>
            </p:txBody>
          </p:sp>
        </p:grpSp>
        <p:grpSp>
          <p:nvGrpSpPr>
            <p:cNvPr id="23" name="Group 22">
              <a:extLst>
                <a:ext uri="{FF2B5EF4-FFF2-40B4-BE49-F238E27FC236}">
                  <a16:creationId xmlns:a16="http://schemas.microsoft.com/office/drawing/2014/main" id="{C6D2DFCD-9EE4-0E45-82FC-6ADB23F2F842}"/>
                </a:ext>
              </a:extLst>
            </p:cNvPr>
            <p:cNvGrpSpPr/>
            <p:nvPr/>
          </p:nvGrpSpPr>
          <p:grpSpPr>
            <a:xfrm>
              <a:off x="4584234" y="3242885"/>
              <a:ext cx="2233612" cy="1595437"/>
              <a:chOff x="1102763" y="2871170"/>
              <a:chExt cx="3100387" cy="2214562"/>
            </a:xfrm>
          </p:grpSpPr>
          <p:sp>
            <p:nvSpPr>
              <p:cNvPr id="30" name="Rounded Rectangle 29">
                <a:extLst>
                  <a:ext uri="{FF2B5EF4-FFF2-40B4-BE49-F238E27FC236}">
                    <a16:creationId xmlns:a16="http://schemas.microsoft.com/office/drawing/2014/main" id="{ACF92174-7B84-9E4F-9ABA-A99043FB3182}"/>
                  </a:ext>
                </a:extLst>
              </p:cNvPr>
              <p:cNvSpPr/>
              <p:nvPr/>
            </p:nvSpPr>
            <p:spPr>
              <a:xfrm>
                <a:off x="1102763" y="2871170"/>
                <a:ext cx="3100387" cy="2214562"/>
              </a:xfrm>
              <a:prstGeom prst="roundRect">
                <a:avLst/>
              </a:prstGeom>
              <a:solidFill>
                <a:schemeClr val="bg1"/>
              </a:solidFill>
              <a:ln w="57150">
                <a:solidFill>
                  <a:srgbClr val="AB00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8EA4108-1ED2-5844-BEE7-8D9063951108}"/>
                  </a:ext>
                </a:extLst>
              </p:cNvPr>
              <p:cNvSpPr txBox="1"/>
              <p:nvPr/>
            </p:nvSpPr>
            <p:spPr>
              <a:xfrm>
                <a:off x="1182336" y="3230830"/>
                <a:ext cx="2877202" cy="1495243"/>
              </a:xfrm>
              <a:prstGeom prst="rect">
                <a:avLst/>
              </a:prstGeom>
              <a:noFill/>
            </p:spPr>
            <p:txBody>
              <a:bodyPr wrap="square" rtlCol="0">
                <a:spAutoFit/>
              </a:bodyPr>
              <a:lstStyle/>
              <a:p>
                <a:pPr algn="ctr"/>
                <a:r>
                  <a:rPr lang="en-US" sz="3200" b="1" dirty="0">
                    <a:solidFill>
                      <a:srgbClr val="AB00F2"/>
                    </a:solidFill>
                  </a:rPr>
                  <a:t>Parameter</a:t>
                </a:r>
              </a:p>
              <a:p>
                <a:pPr algn="ctr"/>
                <a:r>
                  <a:rPr lang="en-US" sz="3200" b="1" dirty="0">
                    <a:solidFill>
                      <a:srgbClr val="AB00F2"/>
                    </a:solidFill>
                  </a:rPr>
                  <a:t>Optimizing</a:t>
                </a:r>
              </a:p>
            </p:txBody>
          </p:sp>
        </p:grpSp>
        <p:sp>
          <p:nvSpPr>
            <p:cNvPr id="8" name="Plus 7">
              <a:extLst>
                <a:ext uri="{FF2B5EF4-FFF2-40B4-BE49-F238E27FC236}">
                  <a16:creationId xmlns:a16="http://schemas.microsoft.com/office/drawing/2014/main" id="{1F3B159C-00D5-8B49-AA36-B01F4C148646}"/>
                </a:ext>
              </a:extLst>
            </p:cNvPr>
            <p:cNvSpPr/>
            <p:nvPr/>
          </p:nvSpPr>
          <p:spPr>
            <a:xfrm>
              <a:off x="3545849" y="3620412"/>
              <a:ext cx="760170" cy="797718"/>
            </a:xfrm>
            <a:prstGeom prst="mathPlus">
              <a:avLst/>
            </a:prstGeom>
            <a:solidFill>
              <a:srgbClr val="FFCC3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quals 8">
              <a:extLst>
                <a:ext uri="{FF2B5EF4-FFF2-40B4-BE49-F238E27FC236}">
                  <a16:creationId xmlns:a16="http://schemas.microsoft.com/office/drawing/2014/main" id="{7663C37F-6DDA-1341-A035-9F398E3D624A}"/>
                </a:ext>
              </a:extLst>
            </p:cNvPr>
            <p:cNvSpPr/>
            <p:nvPr/>
          </p:nvSpPr>
          <p:spPr>
            <a:xfrm>
              <a:off x="7076672" y="3601018"/>
              <a:ext cx="870882" cy="836505"/>
            </a:xfrm>
            <a:prstGeom prst="mathEqual">
              <a:avLst/>
            </a:prstGeom>
            <a:solidFill>
              <a:srgbClr val="FF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ounded Rectangle 33">
              <a:extLst>
                <a:ext uri="{FF2B5EF4-FFF2-40B4-BE49-F238E27FC236}">
                  <a16:creationId xmlns:a16="http://schemas.microsoft.com/office/drawing/2014/main" id="{2D4F300C-B5B1-D640-943F-B41A6D578E74}"/>
                </a:ext>
              </a:extLst>
            </p:cNvPr>
            <p:cNvSpPr/>
            <p:nvPr/>
          </p:nvSpPr>
          <p:spPr>
            <a:xfrm>
              <a:off x="8206380" y="3242885"/>
              <a:ext cx="2233612" cy="1595437"/>
            </a:xfrm>
            <a:prstGeom prst="roundRect">
              <a:avLst/>
            </a:prstGeom>
            <a:solidFill>
              <a:srgbClr val="1F1E3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760EA0C-7FAC-7F4D-822A-8DA5068AD18A}"/>
                </a:ext>
              </a:extLst>
            </p:cNvPr>
            <p:cNvSpPr txBox="1"/>
            <p:nvPr/>
          </p:nvSpPr>
          <p:spPr>
            <a:xfrm>
              <a:off x="7947554" y="3556662"/>
              <a:ext cx="2804706" cy="954107"/>
            </a:xfrm>
            <a:prstGeom prst="rect">
              <a:avLst/>
            </a:prstGeom>
            <a:noFill/>
          </p:spPr>
          <p:txBody>
            <a:bodyPr wrap="square" rtlCol="0">
              <a:spAutoFit/>
            </a:bodyPr>
            <a:lstStyle/>
            <a:p>
              <a:pPr algn="ctr"/>
              <a:r>
                <a:rPr lang="en-US" altLang="zh-CN" sz="2800" b="1" dirty="0">
                  <a:solidFill>
                    <a:schemeClr val="bg1"/>
                  </a:solidFill>
                </a:rPr>
                <a:t>Classification</a:t>
              </a:r>
            </a:p>
            <a:p>
              <a:pPr algn="ctr"/>
              <a:r>
                <a:rPr lang="en-US" altLang="zh-CN" sz="2800" b="1" dirty="0">
                  <a:solidFill>
                    <a:schemeClr val="bg1"/>
                  </a:solidFill>
                </a:rPr>
                <a:t>Algorithm</a:t>
              </a:r>
              <a:endParaRPr lang="en-US" sz="2800" b="1" dirty="0">
                <a:solidFill>
                  <a:schemeClr val="bg1"/>
                </a:solidFill>
              </a:endParaRPr>
            </a:p>
          </p:txBody>
        </p:sp>
      </p:grpSp>
      <p:sp>
        <p:nvSpPr>
          <p:cNvPr id="16" name="TextBox 15">
            <a:extLst>
              <a:ext uri="{FF2B5EF4-FFF2-40B4-BE49-F238E27FC236}">
                <a16:creationId xmlns:a16="http://schemas.microsoft.com/office/drawing/2014/main" id="{EDE6E6E1-F3C2-5C49-A8A8-B446E0E7D9ED}"/>
              </a:ext>
            </a:extLst>
          </p:cNvPr>
          <p:cNvSpPr txBox="1"/>
          <p:nvPr/>
        </p:nvSpPr>
        <p:spPr>
          <a:xfrm>
            <a:off x="632641" y="4577172"/>
            <a:ext cx="3214601" cy="1261884"/>
          </a:xfrm>
          <a:prstGeom prst="rect">
            <a:avLst/>
          </a:prstGeom>
          <a:noFill/>
        </p:spPr>
        <p:txBody>
          <a:bodyPr wrap="square" rtlCol="0">
            <a:spAutoFit/>
          </a:bodyPr>
          <a:lstStyle/>
          <a:p>
            <a:pPr algn="ctr"/>
            <a:r>
              <a:rPr lang="en-US" altLang="zh-CN" sz="2400" b="1" dirty="0">
                <a:solidFill>
                  <a:srgbClr val="AB00F2"/>
                </a:solidFill>
              </a:rPr>
              <a:t>An</a:t>
            </a:r>
            <a:r>
              <a:rPr lang="zh-CN" altLang="en-US" sz="2400" b="1" dirty="0">
                <a:solidFill>
                  <a:srgbClr val="AB00F2"/>
                </a:solidFill>
              </a:rPr>
              <a:t> </a:t>
            </a:r>
            <a:r>
              <a:rPr lang="en-US" altLang="zh-CN" sz="2400" b="1" dirty="0">
                <a:solidFill>
                  <a:schemeClr val="bg1"/>
                </a:solidFill>
              </a:rPr>
              <a:t>assumption</a:t>
            </a:r>
          </a:p>
          <a:p>
            <a:pPr algn="ctr"/>
            <a:r>
              <a:rPr lang="en-US" altLang="zh-CN" sz="2800" b="1" dirty="0">
                <a:solidFill>
                  <a:srgbClr val="FFCC33"/>
                </a:solidFill>
              </a:rPr>
              <a:t>+</a:t>
            </a:r>
            <a:endParaRPr lang="en-US" sz="2800" b="1" dirty="0">
              <a:solidFill>
                <a:srgbClr val="FFCC33"/>
              </a:solidFill>
            </a:endParaRPr>
          </a:p>
          <a:p>
            <a:pPr algn="ctr"/>
            <a:r>
              <a:rPr lang="en-US" altLang="zh-CN" sz="2400" b="1" dirty="0">
                <a:solidFill>
                  <a:srgbClr val="AB00F2"/>
                </a:solidFill>
              </a:rPr>
              <a:t>A</a:t>
            </a:r>
            <a:r>
              <a:rPr lang="zh-CN" altLang="en-US" sz="2400" b="1" dirty="0">
                <a:solidFill>
                  <a:srgbClr val="AB00F2"/>
                </a:solidFill>
              </a:rPr>
              <a:t> </a:t>
            </a:r>
            <a:r>
              <a:rPr lang="en-US" altLang="zh-CN" sz="2400" b="1" dirty="0">
                <a:solidFill>
                  <a:schemeClr val="bg1"/>
                </a:solidFill>
              </a:rPr>
              <a:t>classification</a:t>
            </a:r>
            <a:r>
              <a:rPr lang="zh-CN" altLang="en-US" sz="2400" b="1" dirty="0">
                <a:solidFill>
                  <a:schemeClr val="bg1"/>
                </a:solidFill>
              </a:rPr>
              <a:t> </a:t>
            </a:r>
            <a:r>
              <a:rPr lang="en-US" altLang="zh-CN" sz="2400" b="1" dirty="0">
                <a:solidFill>
                  <a:schemeClr val="bg1"/>
                </a:solidFill>
              </a:rPr>
              <a:t>function</a:t>
            </a:r>
            <a:endParaRPr lang="en-US" sz="2400" b="1" dirty="0">
              <a:solidFill>
                <a:schemeClr val="bg1"/>
              </a:solidFill>
            </a:endParaRPr>
          </a:p>
        </p:txBody>
      </p:sp>
      <p:sp>
        <p:nvSpPr>
          <p:cNvPr id="37" name="TextBox 36">
            <a:extLst>
              <a:ext uri="{FF2B5EF4-FFF2-40B4-BE49-F238E27FC236}">
                <a16:creationId xmlns:a16="http://schemas.microsoft.com/office/drawing/2014/main" id="{5B8542F9-0617-C346-BDE0-CA9DE03A99E5}"/>
              </a:ext>
            </a:extLst>
          </p:cNvPr>
          <p:cNvSpPr txBox="1"/>
          <p:nvPr/>
        </p:nvSpPr>
        <p:spPr>
          <a:xfrm>
            <a:off x="3864643" y="4582273"/>
            <a:ext cx="4163207" cy="1261884"/>
          </a:xfrm>
          <a:prstGeom prst="rect">
            <a:avLst/>
          </a:prstGeom>
          <a:noFill/>
        </p:spPr>
        <p:txBody>
          <a:bodyPr wrap="square" rtlCol="0">
            <a:spAutoFit/>
          </a:bodyPr>
          <a:lstStyle/>
          <a:p>
            <a:pPr algn="ctr"/>
            <a:r>
              <a:rPr lang="en-US" altLang="zh-CN" sz="2400" b="1" dirty="0">
                <a:solidFill>
                  <a:srgbClr val="AB00F2"/>
                </a:solidFill>
              </a:rPr>
              <a:t>A</a:t>
            </a:r>
            <a:r>
              <a:rPr lang="zh-CN" altLang="en-US" sz="2400" b="1" dirty="0">
                <a:solidFill>
                  <a:srgbClr val="AB00F2"/>
                </a:solidFill>
              </a:rPr>
              <a:t> </a:t>
            </a:r>
            <a:r>
              <a:rPr lang="en-US" altLang="zh-CN" sz="2400" b="1" dirty="0">
                <a:solidFill>
                  <a:schemeClr val="bg1"/>
                </a:solidFill>
              </a:rPr>
              <a:t>loss</a:t>
            </a:r>
            <a:r>
              <a:rPr lang="zh-CN" altLang="en-US" sz="2400" b="1" dirty="0">
                <a:solidFill>
                  <a:schemeClr val="bg1"/>
                </a:solidFill>
              </a:rPr>
              <a:t> </a:t>
            </a:r>
            <a:r>
              <a:rPr lang="en-US" altLang="zh-CN" sz="2400" b="1" dirty="0">
                <a:solidFill>
                  <a:schemeClr val="bg1"/>
                </a:solidFill>
              </a:rPr>
              <a:t>function</a:t>
            </a:r>
          </a:p>
          <a:p>
            <a:pPr algn="ctr"/>
            <a:r>
              <a:rPr lang="en-US" altLang="zh-CN" sz="2800" b="1" dirty="0">
                <a:solidFill>
                  <a:srgbClr val="FFCC33"/>
                </a:solidFill>
              </a:rPr>
              <a:t>+</a:t>
            </a:r>
          </a:p>
          <a:p>
            <a:pPr algn="ctr"/>
            <a:r>
              <a:rPr lang="en-US" altLang="zh-CN" sz="2400" b="1" dirty="0">
                <a:solidFill>
                  <a:srgbClr val="AB00F2"/>
                </a:solidFill>
              </a:rPr>
              <a:t>An</a:t>
            </a:r>
            <a:r>
              <a:rPr lang="zh-CN" altLang="en-US" sz="2400" b="1" dirty="0">
                <a:solidFill>
                  <a:srgbClr val="AB00F2"/>
                </a:solidFill>
              </a:rPr>
              <a:t> </a:t>
            </a:r>
            <a:r>
              <a:rPr lang="en-US" altLang="zh-CN" sz="2400" b="1" dirty="0">
                <a:solidFill>
                  <a:schemeClr val="bg1"/>
                </a:solidFill>
              </a:rPr>
              <a:t>optimization</a:t>
            </a:r>
            <a:r>
              <a:rPr lang="zh-CN" altLang="en-US" sz="2400" b="1" dirty="0">
                <a:solidFill>
                  <a:schemeClr val="bg1"/>
                </a:solidFill>
              </a:rPr>
              <a:t> </a:t>
            </a:r>
            <a:r>
              <a:rPr lang="en-US" altLang="zh-CN" sz="2400" b="1" dirty="0">
                <a:solidFill>
                  <a:schemeClr val="bg1"/>
                </a:solidFill>
              </a:rPr>
              <a:t>method</a:t>
            </a:r>
          </a:p>
        </p:txBody>
      </p:sp>
      <p:cxnSp>
        <p:nvCxnSpPr>
          <p:cNvPr id="38" name="Straight Arrow Connector 37">
            <a:extLst>
              <a:ext uri="{FF2B5EF4-FFF2-40B4-BE49-F238E27FC236}">
                <a16:creationId xmlns:a16="http://schemas.microsoft.com/office/drawing/2014/main" id="{AC8A2A03-CAD7-FF44-BC63-37F89F61C962}"/>
              </a:ext>
            </a:extLst>
          </p:cNvPr>
          <p:cNvCxnSpPr>
            <a:cxnSpLocks/>
          </p:cNvCxnSpPr>
          <p:nvPr/>
        </p:nvCxnSpPr>
        <p:spPr>
          <a:xfrm flipV="1">
            <a:off x="2239942" y="4072986"/>
            <a:ext cx="0" cy="489587"/>
          </a:xfrm>
          <a:prstGeom prst="straightConnector1">
            <a:avLst/>
          </a:prstGeom>
          <a:ln w="63500">
            <a:solidFill>
              <a:srgbClr val="FFCC33"/>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D0602C9-8265-9041-96C1-3190B1B7E77F}"/>
              </a:ext>
            </a:extLst>
          </p:cNvPr>
          <p:cNvCxnSpPr>
            <a:cxnSpLocks/>
          </p:cNvCxnSpPr>
          <p:nvPr/>
        </p:nvCxnSpPr>
        <p:spPr>
          <a:xfrm flipV="1">
            <a:off x="5946247" y="4072986"/>
            <a:ext cx="0" cy="489587"/>
          </a:xfrm>
          <a:prstGeom prst="straightConnector1">
            <a:avLst/>
          </a:prstGeom>
          <a:ln w="63500">
            <a:solidFill>
              <a:srgbClr val="FFCC3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67112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D9D41-1EDC-B340-B3BF-2127463166F8}"/>
              </a:ext>
            </a:extLst>
          </p:cNvPr>
          <p:cNvSpPr>
            <a:spLocks noGrp="1"/>
          </p:cNvSpPr>
          <p:nvPr>
            <p:ph type="title"/>
          </p:nvPr>
        </p:nvSpPr>
        <p:spPr/>
        <p:txBody>
          <a:bodyPr/>
          <a:lstStyle/>
          <a:p>
            <a:r>
              <a:rPr lang="en-US" dirty="0"/>
              <a:t>Definitions &amp; Principles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AC7D236-A838-E94B-94F6-C6CA0CC53D53}"/>
                  </a:ext>
                </a:extLst>
              </p:cNvPr>
              <p:cNvSpPr/>
              <p:nvPr/>
            </p:nvSpPr>
            <p:spPr>
              <a:xfrm>
                <a:off x="420173" y="1763906"/>
                <a:ext cx="6549587" cy="4401205"/>
              </a:xfrm>
              <a:prstGeom prst="rect">
                <a:avLst/>
              </a:prstGeom>
            </p:spPr>
            <p:txBody>
              <a:bodyPr wrap="square">
                <a:spAutoFit/>
              </a:bodyPr>
              <a:lstStyle/>
              <a:p>
                <a:r>
                  <a:rPr lang="en-US" sz="2000" dirty="0">
                    <a:solidFill>
                      <a:schemeClr val="bg1"/>
                    </a:solidFill>
                  </a:rPr>
                  <a:t>Logistic Regression works under the fundamental assumption </a:t>
                </a:r>
              </a:p>
              <a:p>
                <a:r>
                  <a:rPr lang="en-US" sz="2000" dirty="0">
                    <a:solidFill>
                      <a:schemeClr val="bg1"/>
                    </a:solidFill>
                  </a:rPr>
                  <a:t>that given parameters</a:t>
                </a:r>
                <a:r>
                  <a:rPr lang="zh-CN" altLang="en-US" sz="2000" dirty="0">
                    <a:solidFill>
                      <a:schemeClr val="bg1"/>
                    </a:solidFill>
                  </a:rPr>
                  <a:t> </a:t>
                </a:r>
                <a:r>
                  <a:rPr lang="en-US" sz="2000" dirty="0">
                    <a:solidFill>
                      <a:schemeClr val="bg1"/>
                    </a:solidFill>
                  </a:rPr>
                  <a:t> </a:t>
                </a:r>
                <a14:m>
                  <m:oMath xmlns:m="http://schemas.openxmlformats.org/officeDocument/2006/math">
                    <m:r>
                      <a:rPr lang="en-US" sz="2000" b="1" i="1" smtClean="0">
                        <a:solidFill>
                          <a:schemeClr val="bg1"/>
                        </a:solidFill>
                        <a:latin typeface="Cambria Math" panose="02040503050406030204" pitchFamily="18" charset="0"/>
                      </a:rPr>
                      <m:t>𝒙</m:t>
                    </m:r>
                    <m:r>
                      <a:rPr lang="en-US" sz="2000" b="1" i="1">
                        <a:solidFill>
                          <a:schemeClr val="bg1"/>
                        </a:solidFill>
                        <a:latin typeface="Cambria Math" panose="02040503050406030204" pitchFamily="18" charset="0"/>
                      </a:rPr>
                      <m:t>=(</m:t>
                    </m:r>
                    <m:sSub>
                      <m:sSubPr>
                        <m:ctrlPr>
                          <a:rPr lang="en-US"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𝒙</m:t>
                        </m:r>
                      </m:e>
                      <m:sub>
                        <m:r>
                          <a:rPr lang="en-US" sz="2000" b="1" i="1" smtClean="0">
                            <a:solidFill>
                              <a:schemeClr val="bg1"/>
                            </a:solidFill>
                            <a:latin typeface="Cambria Math" panose="02040503050406030204" pitchFamily="18" charset="0"/>
                          </a:rPr>
                          <m:t>𝟏</m:t>
                        </m:r>
                      </m:sub>
                    </m:sSub>
                    <m:r>
                      <a:rPr lang="en-US" sz="2000" b="1" i="1">
                        <a:solidFill>
                          <a:schemeClr val="bg1"/>
                        </a:solidFill>
                        <a:latin typeface="Cambria Math" panose="02040503050406030204" pitchFamily="18" charset="0"/>
                      </a:rPr>
                      <m:t>,</m:t>
                    </m:r>
                    <m:sSub>
                      <m:sSubPr>
                        <m:ctrlPr>
                          <a:rPr lang="en-US"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𝒙</m:t>
                        </m:r>
                      </m:e>
                      <m:sub>
                        <m:r>
                          <a:rPr lang="en-US" sz="2000" b="1" i="1" smtClean="0">
                            <a:solidFill>
                              <a:schemeClr val="bg1"/>
                            </a:solidFill>
                            <a:latin typeface="Cambria Math" panose="02040503050406030204" pitchFamily="18" charset="0"/>
                          </a:rPr>
                          <m:t>𝟐</m:t>
                        </m:r>
                      </m:sub>
                    </m:sSub>
                    <m:r>
                      <a:rPr lang="en-US" sz="2000" b="1" i="1">
                        <a:solidFill>
                          <a:schemeClr val="bg1"/>
                        </a:solidFill>
                        <a:latin typeface="Cambria Math" panose="02040503050406030204" pitchFamily="18" charset="0"/>
                      </a:rPr>
                      <m:t>,⋯, </m:t>
                    </m:r>
                    <m:sSub>
                      <m:sSubPr>
                        <m:ctrlPr>
                          <a:rPr lang="en-US" sz="2000" b="1" i="1">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𝒙</m:t>
                        </m:r>
                      </m:e>
                      <m:sub>
                        <m:r>
                          <a:rPr lang="en-US" sz="2000" b="1" i="1">
                            <a:solidFill>
                              <a:schemeClr val="bg1"/>
                            </a:solidFill>
                            <a:latin typeface="Cambria Math" panose="02040503050406030204" pitchFamily="18" charset="0"/>
                          </a:rPr>
                          <m:t>𝒏</m:t>
                        </m:r>
                      </m:sub>
                    </m:sSub>
                    <m:r>
                      <a:rPr lang="en-US" sz="2000" b="1" i="1">
                        <a:solidFill>
                          <a:schemeClr val="bg1"/>
                        </a:solidFill>
                        <a:latin typeface="Cambria Math" panose="02040503050406030204" pitchFamily="18" charset="0"/>
                      </a:rPr>
                      <m:t>)</m:t>
                    </m:r>
                  </m:oMath>
                </a14:m>
                <a:r>
                  <a:rPr lang="en-US" sz="2000" dirty="0">
                    <a:solidFill>
                      <a:schemeClr val="bg1"/>
                    </a:solidFill>
                  </a:rPr>
                  <a:t> of one datapoint: </a:t>
                </a:r>
              </a:p>
              <a:p>
                <a:endParaRPr lang="en-US" sz="2000" b="1" i="1" dirty="0">
                  <a:solidFill>
                    <a:schemeClr val="bg1"/>
                  </a:solidFill>
                </a:endParaRPr>
              </a:p>
              <a:p>
                <a:endParaRPr lang="en-US" sz="2000" b="1" i="1" dirty="0">
                  <a:solidFill>
                    <a:schemeClr val="bg1"/>
                  </a:solidFill>
                </a:endParaRPr>
              </a:p>
              <a:p>
                <a:endParaRPr lang="en-US" sz="2000" b="1" i="1" dirty="0">
                  <a:solidFill>
                    <a:schemeClr val="bg1"/>
                  </a:solidFill>
                </a:endParaRPr>
              </a:p>
              <a:p>
                <a:endParaRPr lang="en-US" sz="2000" b="1" i="1" dirty="0">
                  <a:solidFill>
                    <a:schemeClr val="bg1"/>
                  </a:solidFill>
                </a:endParaRPr>
              </a:p>
              <a:p>
                <a:endParaRPr lang="en-US" sz="2000" b="1" i="1" dirty="0">
                  <a:solidFill>
                    <a:schemeClr val="bg1"/>
                  </a:solidFill>
                </a:endParaRPr>
              </a:p>
              <a:p>
                <a:endParaRPr lang="en-US" sz="2000" b="1" i="1" dirty="0">
                  <a:solidFill>
                    <a:schemeClr val="bg1"/>
                  </a:solidFill>
                </a:endParaRPr>
              </a:p>
              <a:p>
                <a:endParaRPr lang="en-US" sz="2000" b="1" i="1" dirty="0">
                  <a:solidFill>
                    <a:schemeClr val="bg1"/>
                  </a:solidFill>
                </a:endParaRPr>
              </a:p>
              <a:p>
                <a:endParaRPr lang="en-US" sz="2000" b="1" i="1" dirty="0">
                  <a:solidFill>
                    <a:schemeClr val="bg1"/>
                  </a:solidFill>
                </a:endParaRPr>
              </a:p>
              <a:p>
                <a:endParaRPr lang="en-US" sz="2000" b="1" i="1" dirty="0">
                  <a:solidFill>
                    <a:schemeClr val="bg1"/>
                  </a:solidFill>
                </a:endParaRPr>
              </a:p>
              <a:p>
                <a:r>
                  <a:rPr lang="en-US" sz="2000" dirty="0">
                    <a:solidFill>
                      <a:schemeClr val="bg1"/>
                    </a:solidFill>
                  </a:rPr>
                  <a:t>Sigmoid Function is responsible for transforming the linear </a:t>
                </a:r>
              </a:p>
              <a:p>
                <a:r>
                  <a:rPr lang="en-US" sz="2000" dirty="0">
                    <a:solidFill>
                      <a:schemeClr val="bg1"/>
                    </a:solidFill>
                  </a:rPr>
                  <a:t>combination </a:t>
                </a:r>
                <a14:m>
                  <m:oMath xmlns:m="http://schemas.openxmlformats.org/officeDocument/2006/math">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𝑤</m:t>
                        </m:r>
                      </m:e>
                      <m:sup>
                        <m:r>
                          <a:rPr lang="en-US" sz="2000" b="0" i="1" smtClean="0">
                            <a:solidFill>
                              <a:schemeClr val="bg1"/>
                            </a:solidFill>
                            <a:latin typeface="Cambria Math" panose="02040503050406030204" pitchFamily="18" charset="0"/>
                          </a:rPr>
                          <m:t>𝑇</m:t>
                        </m:r>
                      </m:sup>
                    </m:sSup>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𝑏</m:t>
                    </m:r>
                  </m:oMath>
                </a14:m>
                <a:r>
                  <a:rPr lang="en-US" sz="2000" dirty="0">
                    <a:solidFill>
                      <a:schemeClr val="bg1"/>
                    </a:solidFill>
                  </a:rPr>
                  <a:t> into a value ranging from </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0, 1</m:t>
                        </m:r>
                      </m:e>
                    </m:d>
                  </m:oMath>
                </a14:m>
                <a:r>
                  <a:rPr lang="en-US" sz="2000" dirty="0">
                    <a:solidFill>
                      <a:schemeClr val="bg1"/>
                    </a:solidFill>
                  </a:rPr>
                  <a:t>, </a:t>
                </a:r>
              </a:p>
              <a:p>
                <a:r>
                  <a:rPr lang="en-US" sz="2000" dirty="0">
                    <a:solidFill>
                      <a:schemeClr val="bg1"/>
                    </a:solidFill>
                  </a:rPr>
                  <a:t>in order to represent </a:t>
                </a:r>
                <a:r>
                  <a:rPr lang="en-US" sz="2000" b="1" i="1" dirty="0">
                    <a:solidFill>
                      <a:srgbClr val="FFCC33"/>
                    </a:solidFill>
                  </a:rPr>
                  <a:t>the probability of certain events</a:t>
                </a:r>
                <a:r>
                  <a:rPr lang="en-US" sz="2000" dirty="0">
                    <a:solidFill>
                      <a:schemeClr val="bg1"/>
                    </a:solidFill>
                  </a:rPr>
                  <a:t>.</a:t>
                </a:r>
              </a:p>
            </p:txBody>
          </p:sp>
        </mc:Choice>
        <mc:Fallback xmlns="">
          <p:sp>
            <p:nvSpPr>
              <p:cNvPr id="3" name="Rectangle 2">
                <a:extLst>
                  <a:ext uri="{FF2B5EF4-FFF2-40B4-BE49-F238E27FC236}">
                    <a16:creationId xmlns:a16="http://schemas.microsoft.com/office/drawing/2014/main" id="{3AC7D236-A838-E94B-94F6-C6CA0CC53D53}"/>
                  </a:ext>
                </a:extLst>
              </p:cNvPr>
              <p:cNvSpPr>
                <a:spLocks noRot="1" noChangeAspect="1" noMove="1" noResize="1" noEditPoints="1" noAdjustHandles="1" noChangeArrowheads="1" noChangeShapeType="1" noTextEdit="1"/>
              </p:cNvSpPr>
              <p:nvPr/>
            </p:nvSpPr>
            <p:spPr>
              <a:xfrm>
                <a:off x="420173" y="1763906"/>
                <a:ext cx="6549587" cy="4401205"/>
              </a:xfrm>
              <a:prstGeom prst="rect">
                <a:avLst/>
              </a:prstGeom>
              <a:blipFill>
                <a:blip r:embed="rId3"/>
                <a:stretch>
                  <a:fillRect l="-1163" t="-575" r="-1357" b="-143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0569600-C547-894E-8018-D10C2ECFCDD1}"/>
              </a:ext>
            </a:extLst>
          </p:cNvPr>
          <p:cNvSpPr txBox="1"/>
          <p:nvPr/>
        </p:nvSpPr>
        <p:spPr>
          <a:xfrm>
            <a:off x="420173" y="1176117"/>
            <a:ext cx="10266744" cy="461665"/>
          </a:xfrm>
          <a:prstGeom prst="rect">
            <a:avLst/>
          </a:prstGeom>
          <a:noFill/>
        </p:spPr>
        <p:txBody>
          <a:bodyPr wrap="square" rtlCol="0">
            <a:spAutoFit/>
          </a:bodyPr>
          <a:lstStyle/>
          <a:p>
            <a:r>
              <a:rPr lang="en-US" altLang="zh-CN" sz="2400" dirty="0">
                <a:solidFill>
                  <a:srgbClr val="AB00F2"/>
                </a:solidFill>
                <a:latin typeface="Helvetica" pitchFamily="2" charset="0"/>
              </a:rPr>
              <a:t>Logistic Regression</a:t>
            </a:r>
            <a:endParaRPr lang="en-US" sz="2400" dirty="0">
              <a:solidFill>
                <a:srgbClr val="AB00F2"/>
              </a:solidFill>
              <a:latin typeface="Helvetica" pitchFamily="2" charset="0"/>
            </a:endParaRPr>
          </a:p>
        </p:txBody>
      </p:sp>
      <p:grpSp>
        <p:nvGrpSpPr>
          <p:cNvPr id="4" name="Group 3">
            <a:extLst>
              <a:ext uri="{FF2B5EF4-FFF2-40B4-BE49-F238E27FC236}">
                <a16:creationId xmlns:a16="http://schemas.microsoft.com/office/drawing/2014/main" id="{158E56D4-D6BE-A849-9A2B-77C4298A94AF}"/>
              </a:ext>
            </a:extLst>
          </p:cNvPr>
          <p:cNvGrpSpPr/>
          <p:nvPr/>
        </p:nvGrpSpPr>
        <p:grpSpPr>
          <a:xfrm>
            <a:off x="2649868" y="3349297"/>
            <a:ext cx="2903677" cy="1550911"/>
            <a:chOff x="4130554" y="2821494"/>
            <a:chExt cx="2903677" cy="1550911"/>
          </a:xfrm>
        </p:grpSpPr>
        <p:cxnSp>
          <p:nvCxnSpPr>
            <p:cNvPr id="9" name="Straight Arrow Connector 8">
              <a:extLst>
                <a:ext uri="{FF2B5EF4-FFF2-40B4-BE49-F238E27FC236}">
                  <a16:creationId xmlns:a16="http://schemas.microsoft.com/office/drawing/2014/main" id="{A7BA5010-C742-464E-89AF-0BE1A495A736}"/>
                </a:ext>
              </a:extLst>
            </p:cNvPr>
            <p:cNvCxnSpPr>
              <a:cxnSpLocks/>
            </p:cNvCxnSpPr>
            <p:nvPr/>
          </p:nvCxnSpPr>
          <p:spPr>
            <a:xfrm>
              <a:off x="5441259" y="2821494"/>
              <a:ext cx="0" cy="980178"/>
            </a:xfrm>
            <a:prstGeom prst="straightConnector1">
              <a:avLst/>
            </a:prstGeom>
            <a:ln w="63500">
              <a:solidFill>
                <a:srgbClr val="AB00F2"/>
              </a:solidFill>
              <a:tailEnd type="triangle"/>
            </a:ln>
          </p:spPr>
          <p:style>
            <a:lnRef idx="1">
              <a:schemeClr val="accent1"/>
            </a:lnRef>
            <a:fillRef idx="0">
              <a:schemeClr val="accent1"/>
            </a:fillRef>
            <a:effectRef idx="0">
              <a:schemeClr val="accent1"/>
            </a:effectRef>
            <a:fontRef idx="minor">
              <a:schemeClr val="tx1"/>
            </a:fontRef>
          </p:style>
        </p:cxnSp>
        <p:pic>
          <p:nvPicPr>
            <p:cNvPr id="11" name="Graphic 3">
              <a:extLst>
                <a:ext uri="{FF2B5EF4-FFF2-40B4-BE49-F238E27FC236}">
                  <a16:creationId xmlns:a16="http://schemas.microsoft.com/office/drawing/2014/main" id="{74B6BB28-6A4A-8048-9865-76D44E674E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40977" y="3134003"/>
              <a:ext cx="1293254" cy="293138"/>
            </a:xfrm>
            <a:prstGeom prst="rect">
              <a:avLst/>
            </a:prstGeom>
          </p:spPr>
        </p:pic>
        <p:pic>
          <p:nvPicPr>
            <p:cNvPr id="12" name="Graphic 4">
              <a:extLst>
                <a:ext uri="{FF2B5EF4-FFF2-40B4-BE49-F238E27FC236}">
                  <a16:creationId xmlns:a16="http://schemas.microsoft.com/office/drawing/2014/main" id="{F972536D-E092-4B48-8156-5C14CB8BD6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30554" y="3989556"/>
              <a:ext cx="2432217" cy="382849"/>
            </a:xfrm>
            <a:prstGeom prst="rect">
              <a:avLst/>
            </a:prstGeom>
          </p:spPr>
        </p:pic>
      </p:grpSp>
      <p:pic>
        <p:nvPicPr>
          <p:cNvPr id="13" name="Graphic 12">
            <a:extLst>
              <a:ext uri="{FF2B5EF4-FFF2-40B4-BE49-F238E27FC236}">
                <a16:creationId xmlns:a16="http://schemas.microsoft.com/office/drawing/2014/main" id="{ACBB1F0F-27EF-1C49-9670-1E3FFF7F5E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6313" y="2673293"/>
            <a:ext cx="6549580" cy="357249"/>
          </a:xfrm>
          <a:prstGeom prst="rect">
            <a:avLst/>
          </a:prstGeom>
        </p:spPr>
      </p:pic>
      <p:pic>
        <p:nvPicPr>
          <p:cNvPr id="10" name="Picture 9">
            <a:extLst>
              <a:ext uri="{FF2B5EF4-FFF2-40B4-BE49-F238E27FC236}">
                <a16:creationId xmlns:a16="http://schemas.microsoft.com/office/drawing/2014/main" id="{CD361930-F4C9-AC4A-BEBA-5AD7939AAA90}"/>
              </a:ext>
            </a:extLst>
          </p:cNvPr>
          <p:cNvPicPr>
            <a:picLocks noChangeAspect="1"/>
          </p:cNvPicPr>
          <p:nvPr/>
        </p:nvPicPr>
        <p:blipFill>
          <a:blip r:embed="rId10"/>
          <a:stretch>
            <a:fillRect/>
          </a:stretch>
        </p:blipFill>
        <p:spPr>
          <a:xfrm>
            <a:off x="7269477" y="1979980"/>
            <a:ext cx="4499915" cy="3363651"/>
          </a:xfrm>
          <a:prstGeom prst="rect">
            <a:avLst/>
          </a:prstGeom>
        </p:spPr>
      </p:pic>
      <p:cxnSp>
        <p:nvCxnSpPr>
          <p:cNvPr id="7" name="Straight Connector 6">
            <a:extLst>
              <a:ext uri="{FF2B5EF4-FFF2-40B4-BE49-F238E27FC236}">
                <a16:creationId xmlns:a16="http://schemas.microsoft.com/office/drawing/2014/main" id="{8D1B7122-4CA3-184D-89FF-6E158A98FA7A}"/>
              </a:ext>
            </a:extLst>
          </p:cNvPr>
          <p:cNvCxnSpPr/>
          <p:nvPr/>
        </p:nvCxnSpPr>
        <p:spPr>
          <a:xfrm flipV="1">
            <a:off x="10140778" y="2545492"/>
            <a:ext cx="0" cy="1980105"/>
          </a:xfrm>
          <a:prstGeom prst="line">
            <a:avLst/>
          </a:prstGeom>
          <a:ln w="3175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2ECAC7E-AAE1-D147-8FF2-D7B4CBE7040A}"/>
              </a:ext>
            </a:extLst>
          </p:cNvPr>
          <p:cNvCxnSpPr>
            <a:cxnSpLocks/>
          </p:cNvCxnSpPr>
          <p:nvPr/>
        </p:nvCxnSpPr>
        <p:spPr>
          <a:xfrm>
            <a:off x="9519434" y="2547552"/>
            <a:ext cx="621346" cy="2"/>
          </a:xfrm>
          <a:prstGeom prst="line">
            <a:avLst/>
          </a:prstGeom>
          <a:ln w="317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8A395115-BA71-0E4B-B858-2319343592E1}"/>
              </a:ext>
            </a:extLst>
          </p:cNvPr>
          <p:cNvSpPr/>
          <p:nvPr/>
        </p:nvSpPr>
        <p:spPr>
          <a:xfrm>
            <a:off x="10072480" y="2477194"/>
            <a:ext cx="136595" cy="136595"/>
          </a:xfrm>
          <a:prstGeom prst="ellipse">
            <a:avLst/>
          </a:prstGeom>
          <a:solidFill>
            <a:srgbClr val="FF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585D8EB-F8BF-6B44-AF84-B78CB15655D6}"/>
              </a:ext>
            </a:extLst>
          </p:cNvPr>
          <p:cNvSpPr txBox="1"/>
          <p:nvPr/>
        </p:nvSpPr>
        <p:spPr>
          <a:xfrm>
            <a:off x="8539377" y="2235951"/>
            <a:ext cx="981308" cy="646331"/>
          </a:xfrm>
          <a:prstGeom prst="rect">
            <a:avLst/>
          </a:prstGeom>
          <a:noFill/>
        </p:spPr>
        <p:txBody>
          <a:bodyPr wrap="square" rtlCol="0">
            <a:spAutoFit/>
          </a:bodyPr>
          <a:lstStyle/>
          <a:p>
            <a:pPr algn="ctr"/>
            <a:r>
              <a:rPr lang="en-US" altLang="zh-CN" dirty="0">
                <a:solidFill>
                  <a:srgbClr val="C00000"/>
                </a:solidFill>
              </a:rPr>
              <a:t>About</a:t>
            </a:r>
            <a:r>
              <a:rPr lang="zh-CN" altLang="en-US" dirty="0">
                <a:solidFill>
                  <a:srgbClr val="C00000"/>
                </a:solidFill>
              </a:rPr>
              <a:t> </a:t>
            </a:r>
            <a:r>
              <a:rPr lang="en-US" altLang="zh-CN" dirty="0">
                <a:solidFill>
                  <a:srgbClr val="C00000"/>
                </a:solidFill>
              </a:rPr>
              <a:t>0.88</a:t>
            </a:r>
            <a:endParaRPr lang="en-US" dirty="0">
              <a:solidFill>
                <a:srgbClr val="C00000"/>
              </a:solidFill>
            </a:endParaRPr>
          </a:p>
        </p:txBody>
      </p:sp>
      <p:sp>
        <p:nvSpPr>
          <p:cNvPr id="18" name="TextBox 17">
            <a:extLst>
              <a:ext uri="{FF2B5EF4-FFF2-40B4-BE49-F238E27FC236}">
                <a16:creationId xmlns:a16="http://schemas.microsoft.com/office/drawing/2014/main" id="{29D93634-E455-6145-8255-B7D4CD578848}"/>
              </a:ext>
            </a:extLst>
          </p:cNvPr>
          <p:cNvSpPr txBox="1"/>
          <p:nvPr/>
        </p:nvSpPr>
        <p:spPr>
          <a:xfrm>
            <a:off x="9650123" y="4821955"/>
            <a:ext cx="981308" cy="369332"/>
          </a:xfrm>
          <a:prstGeom prst="rect">
            <a:avLst/>
          </a:prstGeom>
          <a:noFill/>
        </p:spPr>
        <p:txBody>
          <a:bodyPr wrap="square" rtlCol="0">
            <a:spAutoFit/>
          </a:bodyPr>
          <a:lstStyle/>
          <a:p>
            <a:pPr algn="ctr"/>
            <a:r>
              <a:rPr lang="en-US" altLang="zh-CN" dirty="0">
                <a:solidFill>
                  <a:srgbClr val="C00000"/>
                </a:solidFill>
              </a:rPr>
              <a:t>Z=2</a:t>
            </a:r>
            <a:endParaRPr lang="en-US" dirty="0">
              <a:solidFill>
                <a:srgbClr val="C00000"/>
              </a:solidFill>
            </a:endParaRPr>
          </a:p>
        </p:txBody>
      </p:sp>
    </p:spTree>
    <p:extLst>
      <p:ext uri="{BB962C8B-B14F-4D97-AF65-F5344CB8AC3E}">
        <p14:creationId xmlns:p14="http://schemas.microsoft.com/office/powerpoint/2010/main" val="275433383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0F0B-2C82-BE4F-9E27-A9DC704FCB4F}"/>
              </a:ext>
            </a:extLst>
          </p:cNvPr>
          <p:cNvSpPr>
            <a:spLocks noGrp="1"/>
          </p:cNvSpPr>
          <p:nvPr>
            <p:ph type="title"/>
          </p:nvPr>
        </p:nvSpPr>
        <p:spPr/>
        <p:txBody>
          <a:bodyPr/>
          <a:lstStyle/>
          <a:p>
            <a:r>
              <a:rPr lang="en-US" dirty="0"/>
              <a:t>Definitions &amp; Principles</a:t>
            </a:r>
          </a:p>
        </p:txBody>
      </p:sp>
      <p:sp>
        <p:nvSpPr>
          <p:cNvPr id="5" name="TextBox 4">
            <a:extLst>
              <a:ext uri="{FF2B5EF4-FFF2-40B4-BE49-F238E27FC236}">
                <a16:creationId xmlns:a16="http://schemas.microsoft.com/office/drawing/2014/main" id="{7EC41B3A-A608-6944-99D6-5E664CC18562}"/>
              </a:ext>
            </a:extLst>
          </p:cNvPr>
          <p:cNvSpPr txBox="1"/>
          <p:nvPr/>
        </p:nvSpPr>
        <p:spPr>
          <a:xfrm>
            <a:off x="411480" y="1343818"/>
            <a:ext cx="10266744" cy="1846659"/>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srgbClr val="AB00F2"/>
                </a:solidFill>
                <a:latin typeface="Helvetica" pitchFamily="2" charset="0"/>
              </a:rPr>
              <a:t>Sigmoid Function</a:t>
            </a:r>
          </a:p>
          <a:p>
            <a:pPr marL="342900" indent="-342900">
              <a:buFont typeface="Arial" panose="020B0604020202020204" pitchFamily="34" charset="0"/>
              <a:buChar char="•"/>
            </a:pPr>
            <a:endParaRPr lang="en-US" sz="2400" dirty="0">
              <a:solidFill>
                <a:srgbClr val="AB00F2"/>
              </a:solidFill>
              <a:latin typeface="Helvetica" pitchFamily="2" charset="0"/>
            </a:endParaRPr>
          </a:p>
          <a:p>
            <a:pPr marL="342900" indent="-342900">
              <a:buFont typeface="Arial" panose="020B0604020202020204" pitchFamily="34" charset="0"/>
              <a:buChar char="•"/>
            </a:pPr>
            <a:endParaRPr lang="en-US" sz="2400" dirty="0">
              <a:solidFill>
                <a:srgbClr val="AB00F2"/>
              </a:solidFill>
              <a:latin typeface="Helvetica" pitchFamily="2" charset="0"/>
            </a:endParaRPr>
          </a:p>
          <a:p>
            <a:endParaRPr lang="en-US" dirty="0">
              <a:solidFill>
                <a:schemeClr val="bg1"/>
              </a:solidFill>
            </a:endParaRPr>
          </a:p>
          <a:p>
            <a:pPr marL="342900" indent="-342900">
              <a:buFont typeface="Arial" panose="020B0604020202020204" pitchFamily="34" charset="0"/>
              <a:buChar char="•"/>
            </a:pPr>
            <a:endParaRPr lang="en-US" sz="2400" dirty="0">
              <a:solidFill>
                <a:srgbClr val="AB00F2"/>
              </a:solidFill>
              <a:latin typeface="Helvetica" pitchFamily="2" charset="0"/>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69CBA40-6EDB-F545-A486-E4BDFB6091F5}"/>
                  </a:ext>
                </a:extLst>
              </p:cNvPr>
              <p:cNvSpPr/>
              <p:nvPr/>
            </p:nvSpPr>
            <p:spPr>
              <a:xfrm>
                <a:off x="764303" y="1759449"/>
                <a:ext cx="5510373" cy="1015663"/>
              </a:xfrm>
              <a:prstGeom prst="rect">
                <a:avLst/>
              </a:prstGeom>
            </p:spPr>
            <p:txBody>
              <a:bodyPr wrap="square">
                <a:spAutoFit/>
              </a:bodyPr>
              <a:lstStyle/>
              <a:p>
                <a:r>
                  <a:rPr lang="en-US" sz="2000" dirty="0">
                    <a:solidFill>
                      <a:schemeClr val="bg1"/>
                    </a:solidFill>
                  </a:rPr>
                  <a:t>Sigmoid function, also called “Logistic Function”, </a:t>
                </a:r>
              </a:p>
              <a:p>
                <a:r>
                  <a:rPr lang="en-US" sz="2000" dirty="0">
                    <a:solidFill>
                      <a:schemeClr val="bg1"/>
                    </a:solidFill>
                  </a:rPr>
                  <a:t>which</a:t>
                </a:r>
                <a:r>
                  <a:rPr lang="zh-CN" altLang="en-US" sz="2000" dirty="0">
                    <a:solidFill>
                      <a:schemeClr val="bg1"/>
                    </a:solidFill>
                  </a:rPr>
                  <a:t> </a:t>
                </a:r>
                <a:r>
                  <a:rPr lang="en-US" sz="2000" dirty="0">
                    <a:solidFill>
                      <a:schemeClr val="bg1"/>
                    </a:solidFill>
                  </a:rPr>
                  <a:t>is </a:t>
                </a:r>
                <a:r>
                  <a:rPr lang="en-US" sz="2000" dirty="0">
                    <a:solidFill>
                      <a:srgbClr val="FFCC33"/>
                    </a:solidFill>
                  </a:rPr>
                  <a:t>the inverse of logit functions</a:t>
                </a:r>
                <a:r>
                  <a:rPr lang="en-US" sz="2000" dirty="0">
                    <a:solidFill>
                      <a:schemeClr val="bg1"/>
                    </a:solidFill>
                  </a:rPr>
                  <a:t>. </a:t>
                </a:r>
              </a:p>
              <a:p>
                <a:r>
                  <a:rPr lang="en-US" sz="2000" dirty="0">
                    <a:solidFill>
                      <a:schemeClr val="bg1"/>
                    </a:solidFill>
                  </a:rPr>
                  <a:t>It’s usually denoted as </a:t>
                </a:r>
                <a14:m>
                  <m:oMath xmlns:m="http://schemas.openxmlformats.org/officeDocument/2006/math">
                    <m:r>
                      <a:rPr lang="en-US" sz="2000" b="0" i="1" smtClean="0">
                        <a:solidFill>
                          <a:schemeClr val="bg1"/>
                        </a:solidFill>
                        <a:latin typeface="Cambria Math" panose="02040503050406030204" pitchFamily="18" charset="0"/>
                      </a:rPr>
                      <m:t>𝜎</m:t>
                    </m:r>
                    <m:r>
                      <a:rPr lang="en-US" sz="2000" b="0" i="1" smtClean="0">
                        <a:solidFill>
                          <a:schemeClr val="bg1"/>
                        </a:solidFill>
                        <a:latin typeface="Cambria Math" panose="02040503050406030204" pitchFamily="18" charset="0"/>
                      </a:rPr>
                      <m:t>()</m:t>
                    </m:r>
                  </m:oMath>
                </a14:m>
                <a:r>
                  <a:rPr lang="en-US" sz="2000" dirty="0">
                    <a:solidFill>
                      <a:schemeClr val="bg1"/>
                    </a:solidFill>
                  </a:rPr>
                  <a:t>.</a:t>
                </a:r>
              </a:p>
            </p:txBody>
          </p:sp>
        </mc:Choice>
        <mc:Fallback xmlns="">
          <p:sp>
            <p:nvSpPr>
              <p:cNvPr id="6" name="Rectangle 5">
                <a:extLst>
                  <a:ext uri="{FF2B5EF4-FFF2-40B4-BE49-F238E27FC236}">
                    <a16:creationId xmlns:a16="http://schemas.microsoft.com/office/drawing/2014/main" id="{569CBA40-6EDB-F545-A486-E4BDFB6091F5}"/>
                  </a:ext>
                </a:extLst>
              </p:cNvPr>
              <p:cNvSpPr>
                <a:spLocks noRot="1" noChangeAspect="1" noMove="1" noResize="1" noEditPoints="1" noAdjustHandles="1" noChangeArrowheads="1" noChangeShapeType="1" noTextEdit="1"/>
              </p:cNvSpPr>
              <p:nvPr/>
            </p:nvSpPr>
            <p:spPr>
              <a:xfrm>
                <a:off x="764303" y="1759449"/>
                <a:ext cx="5510373" cy="1015663"/>
              </a:xfrm>
              <a:prstGeom prst="rect">
                <a:avLst/>
              </a:prstGeom>
              <a:blipFill>
                <a:blip r:embed="rId3"/>
                <a:stretch>
                  <a:fillRect l="-1152" t="-3704" b="-9877"/>
                </a:stretch>
              </a:blipFill>
            </p:spPr>
            <p:txBody>
              <a:bodyPr/>
              <a:lstStyle/>
              <a:p>
                <a:r>
                  <a:rPr lang="en-US">
                    <a:noFill/>
                  </a:rPr>
                  <a:t> </a:t>
                </a:r>
              </a:p>
            </p:txBody>
          </p:sp>
        </mc:Fallback>
      </mc:AlternateContent>
      <p:sp>
        <p:nvSpPr>
          <p:cNvPr id="12" name="AutoShape 3" descr="{\frac  {p}{1-p}}">
            <a:extLst>
              <a:ext uri="{FF2B5EF4-FFF2-40B4-BE49-F238E27FC236}">
                <a16:creationId xmlns:a16="http://schemas.microsoft.com/office/drawing/2014/main" id="{1F84BB85-4984-B94E-92CA-E76806C7D9C2}"/>
              </a:ext>
            </a:extLst>
          </p:cNvPr>
          <p:cNvSpPr>
            <a:spLocks noChangeAspect="1" noChangeArrowheads="1"/>
          </p:cNvSpPr>
          <p:nvPr/>
        </p:nvSpPr>
        <p:spPr bwMode="auto">
          <a:xfrm>
            <a:off x="48275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264FC824-62D8-714C-8054-EC141D494096}"/>
                  </a:ext>
                </a:extLst>
              </p:cNvPr>
              <p:cNvSpPr/>
              <p:nvPr/>
            </p:nvSpPr>
            <p:spPr>
              <a:xfrm>
                <a:off x="764303" y="4190743"/>
                <a:ext cx="5331697"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bg1"/>
                    </a:solidFill>
                  </a:rPr>
                  <a:t>In logistic regression, we use this characteristic to map </a:t>
                </a:r>
                <a:r>
                  <a:rPr lang="en-US" sz="2000" dirty="0">
                    <a:solidFill>
                      <a:srgbClr val="FFCC33"/>
                    </a:solidFill>
                  </a:rPr>
                  <a:t>the linear combination of weights and the bias</a:t>
                </a:r>
                <a:r>
                  <a:rPr lang="en-US" sz="2000" dirty="0">
                    <a:solidFill>
                      <a:schemeClr val="bg1"/>
                    </a:solidFill>
                  </a:rPr>
                  <a:t> into the </a:t>
                </a:r>
                <a:r>
                  <a:rPr lang="en-US" sz="2000" dirty="0">
                    <a:solidFill>
                      <a:srgbClr val="FFCC33"/>
                    </a:solidFill>
                  </a:rPr>
                  <a:t>probability that sample point </a:t>
                </a:r>
                <a14:m>
                  <m:oMath xmlns:m="http://schemas.openxmlformats.org/officeDocument/2006/math">
                    <m:r>
                      <a:rPr lang="en-US" sz="2000" b="0" i="1" smtClean="0">
                        <a:solidFill>
                          <a:srgbClr val="FFCC33"/>
                        </a:solidFill>
                        <a:latin typeface="Cambria Math" panose="02040503050406030204" pitchFamily="18" charset="0"/>
                      </a:rPr>
                      <m:t>𝑦</m:t>
                    </m:r>
                    <m:r>
                      <a:rPr lang="en-US" sz="2000" b="0" i="1" smtClean="0">
                        <a:solidFill>
                          <a:srgbClr val="FFCC33"/>
                        </a:solidFill>
                        <a:latin typeface="Cambria Math" panose="02040503050406030204" pitchFamily="18" charset="0"/>
                      </a:rPr>
                      <m:t>=1</m:t>
                    </m:r>
                  </m:oMath>
                </a14:m>
                <a:r>
                  <a:rPr lang="en-US" sz="2000" dirty="0">
                    <a:solidFill>
                      <a:srgbClr val="FFCC33"/>
                    </a:solidFill>
                  </a:rPr>
                  <a:t>. </a:t>
                </a:r>
                <a:r>
                  <a:rPr lang="en-US" sz="2000" dirty="0">
                    <a:solidFill>
                      <a:schemeClr val="bg1"/>
                    </a:solidFill>
                  </a:rPr>
                  <a:t>This is because…</a:t>
                </a:r>
              </a:p>
            </p:txBody>
          </p:sp>
        </mc:Choice>
        <mc:Fallback xmlns="">
          <p:sp>
            <p:nvSpPr>
              <p:cNvPr id="36" name="Rectangle 35">
                <a:extLst>
                  <a:ext uri="{FF2B5EF4-FFF2-40B4-BE49-F238E27FC236}">
                    <a16:creationId xmlns:a16="http://schemas.microsoft.com/office/drawing/2014/main" id="{264FC824-62D8-714C-8054-EC141D494096}"/>
                  </a:ext>
                </a:extLst>
              </p:cNvPr>
              <p:cNvSpPr>
                <a:spLocks noRot="1" noChangeAspect="1" noMove="1" noResize="1" noEditPoints="1" noAdjustHandles="1" noChangeArrowheads="1" noChangeShapeType="1" noTextEdit="1"/>
              </p:cNvSpPr>
              <p:nvPr/>
            </p:nvSpPr>
            <p:spPr>
              <a:xfrm>
                <a:off x="764303" y="4190743"/>
                <a:ext cx="5331697" cy="1323439"/>
              </a:xfrm>
              <a:prstGeom prst="rect">
                <a:avLst/>
              </a:prstGeom>
              <a:blipFill>
                <a:blip r:embed="rId4"/>
                <a:stretch>
                  <a:fillRect l="-1188" t="-1887" r="-1188" b="-660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C1A9286-BE05-B44A-82AA-1D0B73411FB6}"/>
              </a:ext>
            </a:extLst>
          </p:cNvPr>
          <p:cNvPicPr>
            <a:picLocks noChangeAspect="1"/>
          </p:cNvPicPr>
          <p:nvPr/>
        </p:nvPicPr>
        <p:blipFill>
          <a:blip r:embed="rId5"/>
          <a:stretch>
            <a:fillRect/>
          </a:stretch>
        </p:blipFill>
        <p:spPr>
          <a:xfrm>
            <a:off x="6627499" y="1849080"/>
            <a:ext cx="4948316" cy="3698827"/>
          </a:xfrm>
          <a:prstGeom prst="rect">
            <a:avLst/>
          </a:prstGeom>
        </p:spPr>
      </p:pic>
      <p:pic>
        <p:nvPicPr>
          <p:cNvPr id="7" name="Graphic 6">
            <a:extLst>
              <a:ext uri="{FF2B5EF4-FFF2-40B4-BE49-F238E27FC236}">
                <a16:creationId xmlns:a16="http://schemas.microsoft.com/office/drawing/2014/main" id="{EF67CA61-9C39-734F-B425-1605A5E43E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70013" y="3051846"/>
            <a:ext cx="2333636" cy="754307"/>
          </a:xfrm>
          <a:prstGeom prst="rect">
            <a:avLst/>
          </a:prstGeom>
        </p:spPr>
      </p:pic>
    </p:spTree>
    <p:extLst>
      <p:ext uri="{BB962C8B-B14F-4D97-AF65-F5344CB8AC3E}">
        <p14:creationId xmlns:p14="http://schemas.microsoft.com/office/powerpoint/2010/main" val="999544553"/>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0F0B-2C82-BE4F-9E27-A9DC704FCB4F}"/>
              </a:ext>
            </a:extLst>
          </p:cNvPr>
          <p:cNvSpPr>
            <a:spLocks noGrp="1"/>
          </p:cNvSpPr>
          <p:nvPr>
            <p:ph type="title"/>
          </p:nvPr>
        </p:nvSpPr>
        <p:spPr/>
        <p:txBody>
          <a:bodyPr/>
          <a:lstStyle/>
          <a:p>
            <a:r>
              <a:rPr lang="en-US" dirty="0"/>
              <a:t>Definitions &amp; Principles</a:t>
            </a:r>
          </a:p>
        </p:txBody>
      </p:sp>
      <p:sp>
        <p:nvSpPr>
          <p:cNvPr id="5" name="TextBox 4">
            <a:extLst>
              <a:ext uri="{FF2B5EF4-FFF2-40B4-BE49-F238E27FC236}">
                <a16:creationId xmlns:a16="http://schemas.microsoft.com/office/drawing/2014/main" id="{7EC41B3A-A608-6944-99D6-5E664CC18562}"/>
              </a:ext>
            </a:extLst>
          </p:cNvPr>
          <p:cNvSpPr txBox="1"/>
          <p:nvPr/>
        </p:nvSpPr>
        <p:spPr>
          <a:xfrm>
            <a:off x="411480" y="1343818"/>
            <a:ext cx="10266744" cy="397031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AB00F2"/>
                </a:solidFill>
                <a:latin typeface="Helvetica" pitchFamily="2" charset="0"/>
              </a:rPr>
              <a:t>Odds</a:t>
            </a:r>
            <a:r>
              <a:rPr lang="en-US" altLang="zh-CN" sz="2400" dirty="0">
                <a:solidFill>
                  <a:srgbClr val="AB00F2"/>
                </a:solidFill>
                <a:latin typeface="Helvetica" pitchFamily="2" charset="0"/>
              </a:rPr>
              <a:t>:</a:t>
            </a:r>
          </a:p>
          <a:p>
            <a:pPr marL="342900" indent="-342900">
              <a:buFont typeface="Arial" panose="020B0604020202020204" pitchFamily="34" charset="0"/>
              <a:buChar char="•"/>
            </a:pPr>
            <a:endParaRPr lang="en-US" sz="2400" dirty="0">
              <a:solidFill>
                <a:srgbClr val="AB00F2"/>
              </a:solidFill>
              <a:latin typeface="Helvetica" pitchFamily="2" charset="0"/>
            </a:endParaRPr>
          </a:p>
          <a:p>
            <a:pPr marL="342900" indent="-342900">
              <a:buFont typeface="Arial" panose="020B0604020202020204" pitchFamily="34" charset="0"/>
              <a:buChar char="•"/>
            </a:pPr>
            <a:endParaRPr lang="en-US" sz="2400" dirty="0">
              <a:solidFill>
                <a:srgbClr val="AB00F2"/>
              </a:solidFill>
              <a:latin typeface="Helvetica" pitchFamily="2" charset="0"/>
            </a:endParaRPr>
          </a:p>
          <a:p>
            <a:pPr marL="342900" indent="-342900">
              <a:buFont typeface="Arial" panose="020B0604020202020204" pitchFamily="34" charset="0"/>
              <a:buChar char="•"/>
            </a:pPr>
            <a:endParaRPr lang="en-US" sz="2400" dirty="0">
              <a:solidFill>
                <a:srgbClr val="AB00F2"/>
              </a:solidFill>
              <a:latin typeface="Helvetica" pitchFamily="2" charset="0"/>
            </a:endParaRPr>
          </a:p>
          <a:p>
            <a:pPr marL="342900" indent="-342900">
              <a:buFont typeface="Arial" panose="020B0604020202020204" pitchFamily="34" charset="0"/>
              <a:buChar char="•"/>
            </a:pPr>
            <a:endParaRPr lang="en-US" sz="2400" dirty="0">
              <a:solidFill>
                <a:srgbClr val="AB00F2"/>
              </a:solidFill>
              <a:latin typeface="Helvetica" pitchFamily="2" charset="0"/>
            </a:endParaRPr>
          </a:p>
          <a:p>
            <a:pPr marL="342900" indent="-342900">
              <a:buFont typeface="Arial" panose="020B0604020202020204" pitchFamily="34" charset="0"/>
              <a:buChar char="•"/>
            </a:pPr>
            <a:endParaRPr lang="en-US" sz="2400" dirty="0">
              <a:solidFill>
                <a:srgbClr val="AB00F2"/>
              </a:solidFill>
              <a:latin typeface="Helvetica" pitchFamily="2" charset="0"/>
            </a:endParaRPr>
          </a:p>
          <a:p>
            <a:pPr marL="342900" indent="-342900">
              <a:buFont typeface="Arial" panose="020B0604020202020204" pitchFamily="34" charset="0"/>
              <a:buChar char="•"/>
            </a:pPr>
            <a:r>
              <a:rPr lang="en-US" sz="2400" dirty="0">
                <a:solidFill>
                  <a:srgbClr val="AB00F2"/>
                </a:solidFill>
                <a:latin typeface="Helvetica" pitchFamily="2" charset="0"/>
              </a:rPr>
              <a:t>Log-Odds:</a:t>
            </a:r>
          </a:p>
          <a:p>
            <a:pPr marL="342900" indent="-342900">
              <a:buFont typeface="Arial" panose="020B0604020202020204" pitchFamily="34" charset="0"/>
              <a:buChar char="•"/>
            </a:pPr>
            <a:endParaRPr lang="en-US" sz="2400" dirty="0">
              <a:solidFill>
                <a:srgbClr val="AB00F2"/>
              </a:solidFill>
              <a:latin typeface="Helvetica" pitchFamily="2" charset="0"/>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sz="2400" dirty="0">
              <a:solidFill>
                <a:srgbClr val="AB00F2"/>
              </a:solidFill>
              <a:latin typeface="Helvetica" pitchFamily="2" charset="0"/>
            </a:endParaRPr>
          </a:p>
        </p:txBody>
      </p:sp>
      <p:sp>
        <p:nvSpPr>
          <p:cNvPr id="6" name="Rectangle 5">
            <a:extLst>
              <a:ext uri="{FF2B5EF4-FFF2-40B4-BE49-F238E27FC236}">
                <a16:creationId xmlns:a16="http://schemas.microsoft.com/office/drawing/2014/main" id="{569CBA40-6EDB-F545-A486-E4BDFB6091F5}"/>
              </a:ext>
            </a:extLst>
          </p:cNvPr>
          <p:cNvSpPr/>
          <p:nvPr/>
        </p:nvSpPr>
        <p:spPr>
          <a:xfrm>
            <a:off x="764303" y="1759449"/>
            <a:ext cx="8599617" cy="707886"/>
          </a:xfrm>
          <a:prstGeom prst="rect">
            <a:avLst/>
          </a:prstGeom>
        </p:spPr>
        <p:txBody>
          <a:bodyPr wrap="square">
            <a:spAutoFit/>
          </a:bodyPr>
          <a:lstStyle/>
          <a:p>
            <a:r>
              <a:rPr lang="en-GB" sz="2000" dirty="0">
                <a:solidFill>
                  <a:schemeClr val="bg1"/>
                </a:solidFill>
              </a:rPr>
              <a:t>Odds are an expression of </a:t>
            </a:r>
            <a:r>
              <a:rPr lang="en-GB" sz="2000" b="1" i="1" dirty="0">
                <a:solidFill>
                  <a:srgbClr val="FFCC33"/>
                </a:solidFill>
              </a:rPr>
              <a:t>relative probabilities</a:t>
            </a:r>
            <a:r>
              <a:rPr lang="en-US" altLang="zh-CN" sz="2000" dirty="0">
                <a:solidFill>
                  <a:schemeClr val="bg1"/>
                </a:solidFill>
              </a:rPr>
              <a:t>,</a:t>
            </a:r>
            <a:r>
              <a:rPr lang="zh-CN" altLang="en-US" sz="2000" dirty="0">
                <a:solidFill>
                  <a:schemeClr val="bg1"/>
                </a:solidFill>
              </a:rPr>
              <a:t> </a:t>
            </a:r>
            <a:r>
              <a:rPr lang="en-US" altLang="zh-CN" sz="2000" dirty="0">
                <a:solidFill>
                  <a:schemeClr val="bg1"/>
                </a:solidFill>
              </a:rPr>
              <a:t>which</a:t>
            </a:r>
            <a:r>
              <a:rPr lang="zh-CN" altLang="en-US" sz="2000" dirty="0">
                <a:solidFill>
                  <a:schemeClr val="bg1"/>
                </a:solidFill>
              </a:rPr>
              <a:t> </a:t>
            </a:r>
            <a:r>
              <a:rPr lang="en-US" altLang="zh-CN" sz="2000" dirty="0">
                <a:solidFill>
                  <a:schemeClr val="bg1"/>
                </a:solidFill>
              </a:rPr>
              <a:t>reflects the difference between two possibilities.</a:t>
            </a:r>
            <a:endParaRPr lang="en-US" sz="2000" dirty="0">
              <a:solidFill>
                <a:schemeClr val="bg1"/>
              </a:solidFill>
            </a:endParaRPr>
          </a:p>
        </p:txBody>
      </p:sp>
      <p:sp>
        <p:nvSpPr>
          <p:cNvPr id="10" name="Rectangle 9">
            <a:extLst>
              <a:ext uri="{FF2B5EF4-FFF2-40B4-BE49-F238E27FC236}">
                <a16:creationId xmlns:a16="http://schemas.microsoft.com/office/drawing/2014/main" id="{641CBB01-2B9A-424A-AA11-3A2E1FBE716C}"/>
              </a:ext>
            </a:extLst>
          </p:cNvPr>
          <p:cNvSpPr/>
          <p:nvPr/>
        </p:nvSpPr>
        <p:spPr>
          <a:xfrm>
            <a:off x="764303" y="4054322"/>
            <a:ext cx="8761662" cy="707886"/>
          </a:xfrm>
          <a:prstGeom prst="rect">
            <a:avLst/>
          </a:prstGeom>
        </p:spPr>
        <p:txBody>
          <a:bodyPr wrap="square">
            <a:spAutoFit/>
          </a:bodyPr>
          <a:lstStyle/>
          <a:p>
            <a:pPr eaLnBrk="0" fontAlgn="base" hangingPunct="0">
              <a:spcBef>
                <a:spcPct val="0"/>
              </a:spcBef>
              <a:spcAft>
                <a:spcPct val="0"/>
              </a:spcAft>
            </a:pPr>
            <a:r>
              <a:rPr lang="en-US" altLang="en-US" sz="2000" dirty="0">
                <a:solidFill>
                  <a:schemeClr val="bg1"/>
                </a:solidFill>
              </a:rPr>
              <a:t>The logit is called the </a:t>
            </a:r>
            <a:r>
              <a:rPr lang="en-US" altLang="en-US" sz="2000" b="1" i="1" dirty="0">
                <a:solidFill>
                  <a:srgbClr val="FFCC33"/>
                </a:solidFill>
              </a:rPr>
              <a:t>log-odds</a:t>
            </a:r>
            <a:r>
              <a:rPr lang="en-US" altLang="en-US" sz="2000" dirty="0">
                <a:solidFill>
                  <a:srgbClr val="AB00F2"/>
                </a:solidFill>
              </a:rPr>
              <a:t> </a:t>
            </a:r>
            <a:r>
              <a:rPr lang="en-US" altLang="en-US" sz="2000" dirty="0">
                <a:solidFill>
                  <a:schemeClr val="bg1"/>
                </a:solidFill>
              </a:rPr>
              <a:t>since it is </a:t>
            </a:r>
            <a:r>
              <a:rPr lang="en-US" altLang="en-US" sz="2000" b="1" i="1" dirty="0">
                <a:solidFill>
                  <a:srgbClr val="FFCC33"/>
                </a:solidFill>
              </a:rPr>
              <a:t>the logarithm of the odds ratio</a:t>
            </a:r>
            <a:r>
              <a:rPr lang="en-US" altLang="en-US" sz="2000" dirty="0">
                <a:solidFill>
                  <a:srgbClr val="FFCC33"/>
                </a:solidFill>
              </a:rPr>
              <a:t> </a:t>
            </a:r>
            <a:r>
              <a:rPr lang="en-US" altLang="en-US" sz="2000" dirty="0">
                <a:solidFill>
                  <a:schemeClr val="bg1"/>
                </a:solidFill>
              </a:rPr>
              <a:t>where p is a probability</a:t>
            </a:r>
            <a:r>
              <a:rPr lang="en-US" altLang="zh-CN" sz="2000" dirty="0">
                <a:solidFill>
                  <a:schemeClr val="bg1"/>
                </a:solidFill>
              </a:rPr>
              <a:t>.</a:t>
            </a:r>
            <a:endParaRPr lang="en-US" altLang="en-US" sz="2000" dirty="0">
              <a:solidFill>
                <a:schemeClr val="bg1"/>
              </a:solidFill>
            </a:endParaRPr>
          </a:p>
        </p:txBody>
      </p:sp>
      <p:sp>
        <p:nvSpPr>
          <p:cNvPr id="12" name="AutoShape 3" descr="{\frac  {p}{1-p}}">
            <a:extLst>
              <a:ext uri="{FF2B5EF4-FFF2-40B4-BE49-F238E27FC236}">
                <a16:creationId xmlns:a16="http://schemas.microsoft.com/office/drawing/2014/main" id="{1F84BB85-4984-B94E-92CA-E76806C7D9C2}"/>
              </a:ext>
            </a:extLst>
          </p:cNvPr>
          <p:cNvSpPr>
            <a:spLocks noChangeAspect="1" noChangeArrowheads="1"/>
          </p:cNvSpPr>
          <p:nvPr/>
        </p:nvSpPr>
        <p:spPr bwMode="auto">
          <a:xfrm>
            <a:off x="48275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Graphic 20">
            <a:extLst>
              <a:ext uri="{FF2B5EF4-FFF2-40B4-BE49-F238E27FC236}">
                <a16:creationId xmlns:a16="http://schemas.microsoft.com/office/drawing/2014/main" id="{04BF3582-949E-424B-B7E8-1F86ED948D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43337" y="2763282"/>
            <a:ext cx="2473301" cy="877623"/>
          </a:xfrm>
          <a:prstGeom prst="rect">
            <a:avLst/>
          </a:prstGeom>
        </p:spPr>
      </p:pic>
      <p:pic>
        <p:nvPicPr>
          <p:cNvPr id="23" name="Graphic 22">
            <a:extLst>
              <a:ext uri="{FF2B5EF4-FFF2-40B4-BE49-F238E27FC236}">
                <a16:creationId xmlns:a16="http://schemas.microsoft.com/office/drawing/2014/main" id="{C8C90649-B5E3-6B40-9F94-13E1CF8F8B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62316" y="4808559"/>
            <a:ext cx="3226592" cy="865671"/>
          </a:xfrm>
          <a:prstGeom prst="rect">
            <a:avLst/>
          </a:prstGeom>
        </p:spPr>
      </p:pic>
    </p:spTree>
    <p:extLst>
      <p:ext uri="{BB962C8B-B14F-4D97-AF65-F5344CB8AC3E}">
        <p14:creationId xmlns:p14="http://schemas.microsoft.com/office/powerpoint/2010/main" val="3509746027"/>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5861</TotalTime>
  <Words>3950</Words>
  <Application>Microsoft Macintosh PowerPoint</Application>
  <PresentationFormat>Widescreen</PresentationFormat>
  <Paragraphs>507</Paragraphs>
  <Slides>29</Slides>
  <Notes>27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Arial</vt:lpstr>
      <vt:lpstr>Avenir Book</vt:lpstr>
      <vt:lpstr>Avenir Light</vt:lpstr>
      <vt:lpstr>Avenir Medium</vt:lpstr>
      <vt:lpstr>AVENIR OBLIQUE</vt:lpstr>
      <vt:lpstr>Calibri</vt:lpstr>
      <vt:lpstr>Calibri Light</vt:lpstr>
      <vt:lpstr>Cambria Math</vt:lpstr>
      <vt:lpstr>Courier New</vt:lpstr>
      <vt:lpstr>Helvetica</vt:lpstr>
      <vt:lpstr>Helvetica Light Oblique</vt:lpstr>
      <vt:lpstr>Office Theme</vt:lpstr>
      <vt:lpstr>Core Workshop IV</vt:lpstr>
      <vt:lpstr>OVERVIEW</vt:lpstr>
      <vt:lpstr>Real-Life Applications</vt:lpstr>
      <vt:lpstr>PowerPoint Presentation</vt:lpstr>
      <vt:lpstr>Definitions &amp; Principles</vt:lpstr>
      <vt:lpstr>Definitions &amp; Principles</vt:lpstr>
      <vt:lpstr>Definitions &amp; Principles</vt:lpstr>
      <vt:lpstr>Definitions &amp; Principles</vt:lpstr>
      <vt:lpstr>Definitions &amp; Principles</vt:lpstr>
      <vt:lpstr>Definitions &amp; Principles</vt:lpstr>
      <vt:lpstr>Definitions &amp; Principles</vt:lpstr>
      <vt:lpstr>Definitions &amp; Principles</vt:lpstr>
      <vt:lpstr>Definitions &amp; Principles</vt:lpstr>
      <vt:lpstr>Definitions &amp; Principles</vt:lpstr>
      <vt:lpstr>Definitions &amp; Principles</vt:lpstr>
      <vt:lpstr>Definitions &amp; Principles</vt:lpstr>
      <vt:lpstr>Definitions &amp; Principles</vt:lpstr>
      <vt:lpstr>Fitting Regression Parameters</vt:lpstr>
      <vt:lpstr>PowerPoint Presentation</vt:lpstr>
      <vt:lpstr>Additional Definitions</vt:lpstr>
      <vt:lpstr>Additional Definitions</vt:lpstr>
      <vt:lpstr>Additional Definitions</vt:lpstr>
      <vt:lpstr>Additional Definitions</vt:lpstr>
      <vt:lpstr>Additional Definitions</vt:lpstr>
      <vt:lpstr>PowerPoint Presentation</vt:lpstr>
      <vt:lpstr>Conclusion</vt:lpstr>
      <vt:lpstr>Some More Problems…</vt:lpstr>
      <vt:lpstr>Thanks for Listening!</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Tom-Lu</dc:creator>
  <cp:lastModifiedBy>Tom-Lu</cp:lastModifiedBy>
  <cp:revision>55</cp:revision>
  <dcterms:created xsi:type="dcterms:W3CDTF">2021-09-15T14:57:03Z</dcterms:created>
  <dcterms:modified xsi:type="dcterms:W3CDTF">2021-11-24T07:38:53Z</dcterms:modified>
</cp:coreProperties>
</file>